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302"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1857375"/>
  <p:embeddedFontLst>
    <p:embeddedFont>
      <p:font typeface="IBM Plex Mono" panose="020B0509050203000203" pitchFamily="49" charset="0"/>
      <p:regular r:id="rId50"/>
      <p:bold r:id="rId51"/>
      <p:italic r:id="rId52"/>
      <p:boldItalic r:id="rId53"/>
    </p:embeddedFont>
    <p:embeddedFont>
      <p:font typeface="IBM Plex Mono SemiBold" panose="020B0709050203000203"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7" name="Google Shape;20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2"/>
          <p:cNvSpPr>
            <a:spLocks noGrp="1"/>
          </p:cNvSpPr>
          <p:nvPr>
            <p:ph type="pic" idx="2"/>
          </p:nvPr>
        </p:nvSpPr>
        <p:spPr>
          <a:xfrm>
            <a:off x="5183188" y="987425"/>
            <a:ext cx="6172200" cy="4873625"/>
          </a:xfrm>
          <a:prstGeom prst="rect">
            <a:avLst/>
          </a:prstGeom>
          <a:noFill/>
          <a:ln>
            <a:noFill/>
          </a:ln>
        </p:spPr>
      </p:sp>
      <p:sp>
        <p:nvSpPr>
          <p:cNvPr id="66" name="Google Shape;66;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ithub.com/King-Joe1/Data-Science-Capstone/blob/main/labs-jupyter-spacex-Data%20wrangling.ipynb"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King-Joe1/Data-Science-Capstone/blob/main/jupyter-labs-eda-sql-coursera_sqllite.ipynb" TargetMode="External"/><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King-Joe1/Data-Science-Capstone/blob/main/jupyter-labs-eda-sql-coursera_sqllite.ipynb"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eda-sql-coursera_sqllite.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github.com/King-Joe1/Data-Science-Capstone/blob/main/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King-Joe1/Data-Science-Capstone/blob/main/Interactive%20Dashboard%20with%20Ploty%20Dash.png"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King-Joe1/Data-Science-Capstone/blob/main/SpaceX_Machine%20Learning%20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King-Joe1/Data-Science-Capstone/tree/mai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King-Joe1/Data-Science-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5"/>
          <p:cNvSpPr txBox="1"/>
          <p:nvPr/>
        </p:nvSpPr>
        <p:spPr>
          <a:xfrm>
            <a:off x="888546" y="4568734"/>
            <a:ext cx="25146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2"/>
                </a:solidFill>
              </a:rPr>
              <a:t>Josiah Nyongesa</a:t>
            </a:r>
            <a:endParaRPr dirty="0"/>
          </a:p>
          <a:p>
            <a:pPr marL="0" marR="0" lvl="0" indent="0" algn="l" rtl="0">
              <a:spcBef>
                <a:spcPts val="0"/>
              </a:spcBef>
              <a:spcAft>
                <a:spcPts val="0"/>
              </a:spcAft>
              <a:buNone/>
            </a:pPr>
            <a:r>
              <a:rPr lang="en-US" sz="1800" dirty="0">
                <a:solidFill>
                  <a:schemeClr val="lt2"/>
                </a:solidFill>
              </a:rPr>
              <a:t>February 17, 2025</a:t>
            </a:r>
            <a:endParaRPr dirty="0"/>
          </a:p>
        </p:txBody>
      </p:sp>
      <p:pic>
        <p:nvPicPr>
          <p:cNvPr id="87" name="Google Shape;87;p15"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63" name="Google Shape;163;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4" name="Google Shape;164;p24"/>
          <p:cNvPicPr preferRelativeResize="0"/>
          <p:nvPr/>
        </p:nvPicPr>
        <p:blipFill>
          <a:blip r:embed="rId4">
            <a:alphaModFix/>
          </a:blip>
          <a:stretch>
            <a:fillRect/>
          </a:stretch>
        </p:blipFill>
        <p:spPr>
          <a:xfrm>
            <a:off x="152400" y="1240099"/>
            <a:ext cx="11887201" cy="2303293"/>
          </a:xfrm>
          <a:prstGeom prst="rect">
            <a:avLst/>
          </a:prstGeom>
          <a:noFill/>
          <a:ln>
            <a:noFill/>
          </a:ln>
        </p:spPr>
      </p:pic>
      <p:sp>
        <p:nvSpPr>
          <p:cNvPr id="165" name="Google Shape;165;p24"/>
          <p:cNvSpPr txBox="1"/>
          <p:nvPr/>
        </p:nvSpPr>
        <p:spPr>
          <a:xfrm>
            <a:off x="316994" y="5779367"/>
            <a:ext cx="105156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a:t>
            </a:r>
            <a:r>
              <a:rPr lang="en-US" sz="2000" b="1" dirty="0">
                <a:hlinkClick r:id="rId5"/>
              </a:rPr>
              <a:t>Data Wrangling</a:t>
            </a:r>
            <a:endParaRPr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71" name="Google Shape;171;p25"/>
          <p:cNvSpPr txBox="1">
            <a:spLocks noGrp="1"/>
          </p:cNvSpPr>
          <p:nvPr>
            <p:ph type="body" idx="1"/>
          </p:nvPr>
        </p:nvSpPr>
        <p:spPr>
          <a:xfrm>
            <a:off x="837501" y="886363"/>
            <a:ext cx="10515600" cy="4859891"/>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lang="en-US" sz="2200" dirty="0">
              <a:solidFill>
                <a:srgbClr val="292929"/>
              </a:solidFill>
            </a:endParaRPr>
          </a:p>
          <a:p>
            <a:pPr marL="457200" marR="0" lvl="0" indent="0" algn="l" rtl="0">
              <a:lnSpc>
                <a:spcPct val="100000"/>
              </a:lnSpc>
              <a:spcBef>
                <a:spcPts val="0"/>
              </a:spcBef>
              <a:spcAft>
                <a:spcPts val="0"/>
              </a:spcAft>
              <a:buNone/>
            </a:pPr>
            <a:endParaRPr sz="2200" dirty="0">
              <a:solidFill>
                <a:srgbClr val="292929"/>
              </a:solidFill>
            </a:endParaRPr>
          </a:p>
        </p:txBody>
      </p:sp>
      <p:sp>
        <p:nvSpPr>
          <p:cNvPr id="172" name="Google Shape;172;p25"/>
          <p:cNvSpPr txBox="1"/>
          <p:nvPr/>
        </p:nvSpPr>
        <p:spPr>
          <a:xfrm>
            <a:off x="753611" y="707594"/>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EDA with Data Visualization</a:t>
            </a:r>
            <a:endParaRPr dirty="0"/>
          </a:p>
        </p:txBody>
      </p:sp>
      <p:pic>
        <p:nvPicPr>
          <p:cNvPr id="2" name="Picture 1">
            <a:extLst>
              <a:ext uri="{FF2B5EF4-FFF2-40B4-BE49-F238E27FC236}">
                <a16:creationId xmlns:a16="http://schemas.microsoft.com/office/drawing/2014/main" id="{FB6FF16A-CFBB-6C71-497E-EB4577A11490}"/>
              </a:ext>
            </a:extLst>
          </p:cNvPr>
          <p:cNvPicPr>
            <a:picLocks noChangeAspect="1"/>
          </p:cNvPicPr>
          <p:nvPr/>
        </p:nvPicPr>
        <p:blipFill>
          <a:blip r:embed="rId4"/>
          <a:stretch>
            <a:fillRect/>
          </a:stretch>
        </p:blipFill>
        <p:spPr>
          <a:xfrm>
            <a:off x="837501" y="1317072"/>
            <a:ext cx="5624810" cy="1793557"/>
          </a:xfrm>
          <a:prstGeom prst="rect">
            <a:avLst/>
          </a:prstGeom>
        </p:spPr>
      </p:pic>
      <p:pic>
        <p:nvPicPr>
          <p:cNvPr id="3" name="Picture 2">
            <a:extLst>
              <a:ext uri="{FF2B5EF4-FFF2-40B4-BE49-F238E27FC236}">
                <a16:creationId xmlns:a16="http://schemas.microsoft.com/office/drawing/2014/main" id="{E7CD5D2F-EB6B-0626-FCCE-5E79BDA61351}"/>
              </a:ext>
            </a:extLst>
          </p:cNvPr>
          <p:cNvPicPr>
            <a:picLocks noChangeAspect="1"/>
          </p:cNvPicPr>
          <p:nvPr/>
        </p:nvPicPr>
        <p:blipFill>
          <a:blip r:embed="rId5"/>
          <a:stretch>
            <a:fillRect/>
          </a:stretch>
        </p:blipFill>
        <p:spPr>
          <a:xfrm>
            <a:off x="837501" y="3171059"/>
            <a:ext cx="5624810" cy="2365265"/>
          </a:xfrm>
          <a:prstGeom prst="rect">
            <a:avLst/>
          </a:prstGeom>
        </p:spPr>
      </p:pic>
      <p:pic>
        <p:nvPicPr>
          <p:cNvPr id="4" name="Picture 3">
            <a:extLst>
              <a:ext uri="{FF2B5EF4-FFF2-40B4-BE49-F238E27FC236}">
                <a16:creationId xmlns:a16="http://schemas.microsoft.com/office/drawing/2014/main" id="{634E9F16-C868-DBC2-B35B-DC07B5B6468A}"/>
              </a:ext>
            </a:extLst>
          </p:cNvPr>
          <p:cNvPicPr>
            <a:picLocks noChangeAspect="1"/>
          </p:cNvPicPr>
          <p:nvPr/>
        </p:nvPicPr>
        <p:blipFill>
          <a:blip r:embed="rId6"/>
          <a:stretch>
            <a:fillRect/>
          </a:stretch>
        </p:blipFill>
        <p:spPr>
          <a:xfrm>
            <a:off x="6712591" y="1317072"/>
            <a:ext cx="4556620" cy="2407640"/>
          </a:xfrm>
          <a:prstGeom prst="rect">
            <a:avLst/>
          </a:prstGeom>
        </p:spPr>
      </p:pic>
      <p:pic>
        <p:nvPicPr>
          <p:cNvPr id="5" name="Picture 4">
            <a:extLst>
              <a:ext uri="{FF2B5EF4-FFF2-40B4-BE49-F238E27FC236}">
                <a16:creationId xmlns:a16="http://schemas.microsoft.com/office/drawing/2014/main" id="{1CE298A2-B16E-9BFD-9E46-DB36D3982417}"/>
              </a:ext>
            </a:extLst>
          </p:cNvPr>
          <p:cNvPicPr>
            <a:picLocks noChangeAspect="1"/>
          </p:cNvPicPr>
          <p:nvPr/>
        </p:nvPicPr>
        <p:blipFill>
          <a:blip r:embed="rId7"/>
          <a:stretch>
            <a:fillRect/>
          </a:stretch>
        </p:blipFill>
        <p:spPr>
          <a:xfrm>
            <a:off x="6712591" y="3785141"/>
            <a:ext cx="4495101" cy="2365265"/>
          </a:xfrm>
          <a:prstGeom prst="rect">
            <a:avLst/>
          </a:prstGeom>
        </p:spPr>
      </p:pic>
      <p:sp>
        <p:nvSpPr>
          <p:cNvPr id="8" name="TextBox 7">
            <a:extLst>
              <a:ext uri="{FF2B5EF4-FFF2-40B4-BE49-F238E27FC236}">
                <a16:creationId xmlns:a16="http://schemas.microsoft.com/office/drawing/2014/main" id="{005B67F8-1F1E-D76E-EDC5-120E87D5FB80}"/>
              </a:ext>
            </a:extLst>
          </p:cNvPr>
          <p:cNvSpPr txBox="1"/>
          <p:nvPr/>
        </p:nvSpPr>
        <p:spPr>
          <a:xfrm>
            <a:off x="837501" y="5746254"/>
            <a:ext cx="5814969" cy="1169551"/>
          </a:xfrm>
          <a:prstGeom prst="rect">
            <a:avLst/>
          </a:prstGeom>
          <a:noFill/>
        </p:spPr>
        <p:txBody>
          <a:bodyPr wrap="square" rtlCol="0">
            <a:spAutoFit/>
          </a:bodyPr>
          <a:lstStyle/>
          <a:p>
            <a:r>
              <a:rPr lang="en-US" dirty="0"/>
              <a:t>Scatter point charts are used to visualize the relationship between (1) Flight Number and Launch Site, (2) Payload and Launch Site, (3) Flight Number and Orbit type, (4) Payload and Orbit type.</a:t>
            </a:r>
          </a:p>
          <a:p>
            <a:r>
              <a:rPr lang="pt-BR" sz="1400" b="1" dirty="0">
                <a:solidFill>
                  <a:srgbClr val="292929"/>
                </a:solidFill>
              </a:rPr>
              <a:t>GITHUB URL: </a:t>
            </a:r>
            <a:r>
              <a:rPr lang="pt-BR" sz="1400" b="1" dirty="0">
                <a:solidFill>
                  <a:srgbClr val="292929"/>
                </a:solidFill>
                <a:hlinkClick r:id="rId8"/>
              </a:rPr>
              <a:t>EDA Data Viz</a:t>
            </a:r>
            <a:endParaRPr lang="pt-BR" sz="1800" dirty="0">
              <a:solidFill>
                <a:schemeClr val="dk1"/>
              </a:solidFill>
              <a:latin typeface="Calibri"/>
              <a:ea typeface="Calibri"/>
              <a:cs typeface="Calibri"/>
              <a:sym typeface="Calibri"/>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D87F-DFC8-ADDF-D85F-D8E417380BB7}"/>
              </a:ext>
            </a:extLst>
          </p:cNvPr>
          <p:cNvSpPr>
            <a:spLocks noGrp="1"/>
          </p:cNvSpPr>
          <p:nvPr>
            <p:ph type="title"/>
          </p:nvPr>
        </p:nvSpPr>
        <p:spPr>
          <a:xfrm>
            <a:off x="838200" y="365126"/>
            <a:ext cx="10515600" cy="641554"/>
          </a:xfrm>
        </p:spPr>
        <p:txBody>
          <a:bodyPr/>
          <a:lstStyle/>
          <a:p>
            <a:r>
              <a:rPr lang="en-US" dirty="0">
                <a:solidFill>
                  <a:schemeClr val="accent1">
                    <a:lumMod val="75000"/>
                  </a:schemeClr>
                </a:solidFill>
              </a:rPr>
              <a:t>EDA Viz Cont’d</a:t>
            </a:r>
          </a:p>
        </p:txBody>
      </p:sp>
      <p:sp>
        <p:nvSpPr>
          <p:cNvPr id="3" name="Text Placeholder 2">
            <a:extLst>
              <a:ext uri="{FF2B5EF4-FFF2-40B4-BE49-F238E27FC236}">
                <a16:creationId xmlns:a16="http://schemas.microsoft.com/office/drawing/2014/main" id="{9829F8F4-26EF-D3B4-B094-20C57FC58054}"/>
              </a:ext>
            </a:extLst>
          </p:cNvPr>
          <p:cNvSpPr>
            <a:spLocks noGrp="1"/>
          </p:cNvSpPr>
          <p:nvPr>
            <p:ph type="body" idx="1"/>
          </p:nvPr>
        </p:nvSpPr>
        <p:spPr>
          <a:xfrm>
            <a:off x="838200" y="5141913"/>
            <a:ext cx="5181600" cy="1200164"/>
          </a:xfrm>
        </p:spPr>
        <p:txBody>
          <a:bodyPr/>
          <a:lstStyle/>
          <a:p>
            <a:pPr marL="50800" indent="0">
              <a:buNone/>
            </a:pPr>
            <a:r>
              <a:rPr lang="en-US" sz="1400" dirty="0"/>
              <a:t>Bar chart was used to visualize the relationship between success rate of each orbit type; Line chart was used to visualize the launch success yearly trend.</a:t>
            </a:r>
          </a:p>
          <a:p>
            <a:pPr marL="50800" indent="0">
              <a:buNone/>
            </a:pPr>
            <a:r>
              <a:rPr lang="pt-BR" sz="1400" b="1" dirty="0">
                <a:solidFill>
                  <a:srgbClr val="292929"/>
                </a:solidFill>
              </a:rPr>
              <a:t>GITHUB URL: </a:t>
            </a:r>
            <a:r>
              <a:rPr lang="pt-BR" sz="1400" b="1" dirty="0">
                <a:solidFill>
                  <a:srgbClr val="292929"/>
                </a:solidFill>
                <a:hlinkClick r:id="rId2"/>
              </a:rPr>
              <a:t>EDA Data Viz</a:t>
            </a:r>
            <a:endParaRPr lang="pt-BR" sz="1800" dirty="0">
              <a:solidFill>
                <a:schemeClr val="dk1"/>
              </a:solidFill>
              <a:latin typeface="Calibri"/>
              <a:ea typeface="Calibri"/>
              <a:cs typeface="Calibri"/>
              <a:sym typeface="Calibri"/>
            </a:endParaRPr>
          </a:p>
          <a:p>
            <a:pPr marL="50800" indent="0">
              <a:buNone/>
            </a:pPr>
            <a:endParaRPr lang="en-US" sz="1400" dirty="0"/>
          </a:p>
        </p:txBody>
      </p:sp>
      <p:sp>
        <p:nvSpPr>
          <p:cNvPr id="4" name="Text Placeholder 3">
            <a:extLst>
              <a:ext uri="{FF2B5EF4-FFF2-40B4-BE49-F238E27FC236}">
                <a16:creationId xmlns:a16="http://schemas.microsoft.com/office/drawing/2014/main" id="{D62EABF2-7216-C85F-0271-0E64BE181E78}"/>
              </a:ext>
            </a:extLst>
          </p:cNvPr>
          <p:cNvSpPr>
            <a:spLocks noGrp="1"/>
          </p:cNvSpPr>
          <p:nvPr>
            <p:ph type="body" idx="2"/>
          </p:nvPr>
        </p:nvSpPr>
        <p:spPr>
          <a:xfrm>
            <a:off x="6172200" y="1076960"/>
            <a:ext cx="5181600" cy="5100003"/>
          </a:xfrm>
        </p:spPr>
        <p:txBody>
          <a:bodyPr/>
          <a:lstStyle/>
          <a:p>
            <a:endParaRPr lang="en-US" dirty="0"/>
          </a:p>
        </p:txBody>
      </p:sp>
      <p:pic>
        <p:nvPicPr>
          <p:cNvPr id="6" name="Picture 5">
            <a:extLst>
              <a:ext uri="{FF2B5EF4-FFF2-40B4-BE49-F238E27FC236}">
                <a16:creationId xmlns:a16="http://schemas.microsoft.com/office/drawing/2014/main" id="{8C682ADB-BCA8-A61F-760A-EE7690BD6CE1}"/>
              </a:ext>
            </a:extLst>
          </p:cNvPr>
          <p:cNvPicPr>
            <a:picLocks noChangeAspect="1"/>
          </p:cNvPicPr>
          <p:nvPr/>
        </p:nvPicPr>
        <p:blipFill>
          <a:blip r:embed="rId3"/>
          <a:stretch>
            <a:fillRect/>
          </a:stretch>
        </p:blipFill>
        <p:spPr>
          <a:xfrm>
            <a:off x="6172200" y="1076960"/>
            <a:ext cx="5562600" cy="5100003"/>
          </a:xfrm>
          <a:prstGeom prst="rect">
            <a:avLst/>
          </a:prstGeom>
        </p:spPr>
      </p:pic>
      <p:pic>
        <p:nvPicPr>
          <p:cNvPr id="5" name="Picture 4">
            <a:extLst>
              <a:ext uri="{FF2B5EF4-FFF2-40B4-BE49-F238E27FC236}">
                <a16:creationId xmlns:a16="http://schemas.microsoft.com/office/drawing/2014/main" id="{A50C1672-53CC-FCC8-A3A0-485AE08AB345}"/>
              </a:ext>
            </a:extLst>
          </p:cNvPr>
          <p:cNvPicPr>
            <a:picLocks noChangeAspect="1"/>
          </p:cNvPicPr>
          <p:nvPr/>
        </p:nvPicPr>
        <p:blipFill>
          <a:blip r:embed="rId4"/>
          <a:stretch>
            <a:fillRect/>
          </a:stretch>
        </p:blipFill>
        <p:spPr>
          <a:xfrm>
            <a:off x="721904" y="1076960"/>
            <a:ext cx="5450296" cy="3837960"/>
          </a:xfrm>
          <a:prstGeom prst="rect">
            <a:avLst/>
          </a:prstGeom>
        </p:spPr>
      </p:pic>
    </p:spTree>
    <p:extLst>
      <p:ext uri="{BB962C8B-B14F-4D97-AF65-F5344CB8AC3E}">
        <p14:creationId xmlns:p14="http://schemas.microsoft.com/office/powerpoint/2010/main" val="304031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78" name="Google Shape;178;p26"/>
          <p:cNvSpPr txBox="1">
            <a:spLocks noGrp="1"/>
          </p:cNvSpPr>
          <p:nvPr>
            <p:ph type="body" idx="1"/>
          </p:nvPr>
        </p:nvSpPr>
        <p:spPr>
          <a:xfrm>
            <a:off x="770000" y="1318050"/>
            <a:ext cx="9745500" cy="5109162"/>
          </a:xfrm>
          <a:prstGeom prst="rect">
            <a:avLst/>
          </a:prstGeom>
          <a:noFill/>
          <a:ln>
            <a:noFill/>
          </a:ln>
        </p:spPr>
        <p:txBody>
          <a:bodyPr spcFirstLastPara="1" wrap="square" lIns="91425" tIns="45700" rIns="91425" bIns="45700" anchor="t" anchorCtr="0">
            <a:noAutofit/>
          </a:bodyPr>
          <a:lstStyle/>
          <a:p>
            <a:pPr marL="228600" marR="0" lvl="0" indent="-203200" algn="l" rtl="0">
              <a:lnSpc>
                <a:spcPct val="100000"/>
              </a:lnSpc>
              <a:spcBef>
                <a:spcPts val="1400"/>
              </a:spcBef>
              <a:spcAft>
                <a:spcPts val="0"/>
              </a:spcAft>
              <a:buClr>
                <a:srgbClr val="292929"/>
              </a:buClr>
              <a:buSzPts val="1800"/>
              <a:buChar char="•"/>
            </a:pPr>
            <a:r>
              <a:rPr lang="en-US" sz="1800" b="1" dirty="0">
                <a:solidFill>
                  <a:srgbClr val="292929"/>
                </a:solidFill>
              </a:rPr>
              <a:t>SQL queries performed</a:t>
            </a:r>
            <a:endParaRPr sz="1800" b="1" dirty="0">
              <a:solidFill>
                <a:srgbClr val="292929"/>
              </a:solidFill>
            </a:endParaRPr>
          </a:p>
          <a:p>
            <a:pPr marL="584200" marR="0" lvl="1" algn="l" rtl="0">
              <a:lnSpc>
                <a:spcPct val="100000"/>
              </a:lnSpc>
              <a:spcBef>
                <a:spcPts val="1400"/>
              </a:spcBef>
              <a:spcAft>
                <a:spcPts val="0"/>
              </a:spcAft>
              <a:buClr>
                <a:srgbClr val="292929"/>
              </a:buClr>
              <a:buSzPts val="1600"/>
            </a:pPr>
            <a:r>
              <a:rPr lang="en-US" dirty="0">
                <a:solidFill>
                  <a:srgbClr val="292929"/>
                </a:solidFill>
              </a:rPr>
              <a:t>1.Display the names of the unique launch sites in the space mission</a:t>
            </a:r>
          </a:p>
          <a:p>
            <a:pPr marL="584200" marR="0" lvl="1" algn="l" rtl="0">
              <a:lnSpc>
                <a:spcPct val="100000"/>
              </a:lnSpc>
              <a:spcBef>
                <a:spcPts val="1400"/>
              </a:spcBef>
              <a:spcAft>
                <a:spcPts val="0"/>
              </a:spcAft>
              <a:buClr>
                <a:srgbClr val="292929"/>
              </a:buClr>
              <a:buSzPts val="1600"/>
            </a:pPr>
            <a:r>
              <a:rPr lang="en-US" dirty="0">
                <a:solidFill>
                  <a:srgbClr val="292929"/>
                </a:solidFill>
              </a:rPr>
              <a:t>2. Display 5 records where launch sites begin with the string 'CCA’</a:t>
            </a:r>
          </a:p>
          <a:p>
            <a:pPr marL="584200" marR="0" lvl="1" algn="l" rtl="0">
              <a:lnSpc>
                <a:spcPct val="100000"/>
              </a:lnSpc>
              <a:spcBef>
                <a:spcPts val="1400"/>
              </a:spcBef>
              <a:spcAft>
                <a:spcPts val="0"/>
              </a:spcAft>
              <a:buClr>
                <a:srgbClr val="292929"/>
              </a:buClr>
              <a:buSzPts val="1600"/>
            </a:pPr>
            <a:r>
              <a:rPr lang="en-US" dirty="0">
                <a:solidFill>
                  <a:srgbClr val="292929"/>
                </a:solidFill>
              </a:rPr>
              <a:t>3. Display the total payload mass carried by boosters launched by NASA (CRS)</a:t>
            </a:r>
          </a:p>
          <a:p>
            <a:pPr marL="584200" marR="0" lvl="1" algn="l" rtl="0">
              <a:lnSpc>
                <a:spcPct val="100000"/>
              </a:lnSpc>
              <a:spcBef>
                <a:spcPts val="1400"/>
              </a:spcBef>
              <a:spcAft>
                <a:spcPts val="0"/>
              </a:spcAft>
              <a:buClr>
                <a:srgbClr val="292929"/>
              </a:buClr>
              <a:buSzPts val="1600"/>
            </a:pPr>
            <a:r>
              <a:rPr lang="en-US" dirty="0">
                <a:solidFill>
                  <a:srgbClr val="292929"/>
                </a:solidFill>
              </a:rPr>
              <a:t>4. Display average payload mass carried by booster version F9 v1.1</a:t>
            </a:r>
          </a:p>
          <a:p>
            <a:pPr marL="584200" marR="0" lvl="1" algn="l" rtl="0">
              <a:lnSpc>
                <a:spcPct val="100000"/>
              </a:lnSpc>
              <a:spcBef>
                <a:spcPts val="1400"/>
              </a:spcBef>
              <a:spcAft>
                <a:spcPts val="0"/>
              </a:spcAft>
              <a:buClr>
                <a:srgbClr val="292929"/>
              </a:buClr>
              <a:buSzPts val="1600"/>
            </a:pPr>
            <a:r>
              <a:rPr lang="en-US" dirty="0">
                <a:solidFill>
                  <a:srgbClr val="292929"/>
                </a:solidFill>
              </a:rPr>
              <a:t>5. List the date when the first successful landing outcome in ground pad was achieved.</a:t>
            </a:r>
          </a:p>
          <a:p>
            <a:pPr marL="584200" marR="0" lvl="1" algn="l" rtl="0">
              <a:lnSpc>
                <a:spcPct val="100000"/>
              </a:lnSpc>
              <a:spcBef>
                <a:spcPts val="1400"/>
              </a:spcBef>
              <a:spcAft>
                <a:spcPts val="0"/>
              </a:spcAft>
              <a:buClr>
                <a:srgbClr val="292929"/>
              </a:buClr>
              <a:buSzPts val="1600"/>
            </a:pPr>
            <a:r>
              <a:rPr lang="en-US" dirty="0">
                <a:solidFill>
                  <a:srgbClr val="292929"/>
                </a:solidFill>
              </a:rPr>
              <a:t>6. List the names of the boosters which have success in drone ship and have payload mass greater than 4000 but less than 6000</a:t>
            </a:r>
          </a:p>
          <a:p>
            <a:pPr marL="584200" marR="0" lvl="1" algn="l" rtl="0">
              <a:lnSpc>
                <a:spcPct val="100000"/>
              </a:lnSpc>
              <a:spcBef>
                <a:spcPts val="1400"/>
              </a:spcBef>
              <a:spcAft>
                <a:spcPts val="0"/>
              </a:spcAft>
              <a:buClr>
                <a:srgbClr val="292929"/>
              </a:buClr>
              <a:buSzPts val="1600"/>
            </a:pPr>
            <a:r>
              <a:rPr lang="en-US" dirty="0">
                <a:solidFill>
                  <a:srgbClr val="292929"/>
                </a:solidFill>
              </a:rPr>
              <a:t>7. List the total number of successful and failure mission outcomes</a:t>
            </a:r>
          </a:p>
          <a:p>
            <a:pPr marL="584200" marR="0" lvl="1" algn="l" rtl="0">
              <a:lnSpc>
                <a:spcPct val="100000"/>
              </a:lnSpc>
              <a:spcBef>
                <a:spcPts val="1400"/>
              </a:spcBef>
              <a:spcAft>
                <a:spcPts val="0"/>
              </a:spcAft>
              <a:buClr>
                <a:srgbClr val="292929"/>
              </a:buClr>
              <a:buSzPts val="1600"/>
            </a:pPr>
            <a:r>
              <a:rPr lang="en-US" dirty="0">
                <a:solidFill>
                  <a:srgbClr val="292929"/>
                </a:solidFill>
              </a:rPr>
              <a:t>8. List the names of the booster versions which have carried the maximum payload mass using a subquery</a:t>
            </a:r>
          </a:p>
          <a:p>
            <a:pPr marL="584200" marR="0" lvl="1" algn="l" rtl="0">
              <a:lnSpc>
                <a:spcPct val="100000"/>
              </a:lnSpc>
              <a:spcBef>
                <a:spcPts val="1400"/>
              </a:spcBef>
              <a:spcAft>
                <a:spcPts val="0"/>
              </a:spcAft>
              <a:buClr>
                <a:srgbClr val="292929"/>
              </a:buClr>
              <a:buSzPts val="1600"/>
            </a:pPr>
            <a:r>
              <a:rPr lang="en-US" dirty="0">
                <a:solidFill>
                  <a:srgbClr val="292929"/>
                </a:solidFill>
              </a:rPr>
              <a:t>9. List the records which will display the month names, failure landing outcomes in drone ship ,booster versions, launch site for the months in year 2015.</a:t>
            </a:r>
          </a:p>
          <a:p>
            <a:pPr marL="584200" marR="0" lvl="1" algn="l" rtl="0">
              <a:lnSpc>
                <a:spcPct val="100000"/>
              </a:lnSpc>
              <a:spcBef>
                <a:spcPts val="1400"/>
              </a:spcBef>
              <a:spcAft>
                <a:spcPts val="0"/>
              </a:spcAft>
              <a:buClr>
                <a:srgbClr val="292929"/>
              </a:buClr>
              <a:buSzPts val="1600"/>
            </a:pPr>
            <a:r>
              <a:rPr lang="en-US" sz="1600" dirty="0">
                <a:solidFill>
                  <a:srgbClr val="292929"/>
                </a:solidFill>
              </a:rPr>
              <a:t>10. Rank the count of landing outcomes (such as Failure (drone ship) or Success (ground pad)) between the date 2010-06-04 and 2017-03-20, in descending order.</a:t>
            </a: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79" name="Google Shape;179;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180" name="Google Shape;180;p26"/>
          <p:cNvSpPr txBox="1"/>
          <p:nvPr/>
        </p:nvSpPr>
        <p:spPr>
          <a:xfrm>
            <a:off x="960000" y="6226392"/>
            <a:ext cx="10272000" cy="671949"/>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1400"/>
              </a:spcBef>
              <a:spcAft>
                <a:spcPts val="0"/>
              </a:spcAft>
              <a:buNone/>
            </a:pPr>
            <a:r>
              <a:rPr lang="pt-BR" sz="2000" b="1" dirty="0">
                <a:solidFill>
                  <a:srgbClr val="292929"/>
                </a:solidFill>
              </a:rPr>
              <a:t>GITHUB URL: </a:t>
            </a:r>
            <a:r>
              <a:rPr lang="pt-BR" sz="2000" b="1" dirty="0">
                <a:solidFill>
                  <a:srgbClr val="292929"/>
                </a:solidFill>
                <a:hlinkClick r:id="rId4"/>
              </a:rPr>
              <a:t>EDA Data Viz</a:t>
            </a:r>
            <a:endParaRPr lang="pt-BR" sz="28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86" name="Google Shape;186;p27"/>
          <p:cNvSpPr txBox="1">
            <a:spLocks noGrp="1"/>
          </p:cNvSpPr>
          <p:nvPr>
            <p:ph type="body" idx="1"/>
          </p:nvPr>
        </p:nvSpPr>
        <p:spPr>
          <a:xfrm>
            <a:off x="838200" y="1487898"/>
            <a:ext cx="10515600" cy="399011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endParaRPr sz="2200" dirty="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87" name="Google Shape;187;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188" name="Google Shape;188;p27"/>
          <p:cNvSpPr txBox="1"/>
          <p:nvPr/>
        </p:nvSpPr>
        <p:spPr>
          <a:xfrm>
            <a:off x="906300" y="5514670"/>
            <a:ext cx="10447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a:t>
            </a:r>
            <a:r>
              <a:rPr lang="en-US" sz="2000" b="1" dirty="0">
                <a:hlinkClick r:id="rId4"/>
              </a:rPr>
              <a:t>Launch site map Visuals</a:t>
            </a:r>
            <a:endParaRPr sz="2000" b="1" dirty="0"/>
          </a:p>
        </p:txBody>
      </p:sp>
      <p:pic>
        <p:nvPicPr>
          <p:cNvPr id="3" name="Picture 2">
            <a:extLst>
              <a:ext uri="{FF2B5EF4-FFF2-40B4-BE49-F238E27FC236}">
                <a16:creationId xmlns:a16="http://schemas.microsoft.com/office/drawing/2014/main" id="{6D069E17-5E51-F545-93DA-E5F001ED5859}"/>
              </a:ext>
            </a:extLst>
          </p:cNvPr>
          <p:cNvPicPr>
            <a:picLocks noChangeAspect="1"/>
          </p:cNvPicPr>
          <p:nvPr/>
        </p:nvPicPr>
        <p:blipFill>
          <a:blip r:embed="rId5"/>
          <a:stretch>
            <a:fillRect/>
          </a:stretch>
        </p:blipFill>
        <p:spPr>
          <a:xfrm>
            <a:off x="838200" y="1585655"/>
            <a:ext cx="5059261" cy="2977956"/>
          </a:xfrm>
          <a:prstGeom prst="rect">
            <a:avLst/>
          </a:prstGeom>
        </p:spPr>
      </p:pic>
      <p:pic>
        <p:nvPicPr>
          <p:cNvPr id="5" name="Picture 4">
            <a:extLst>
              <a:ext uri="{FF2B5EF4-FFF2-40B4-BE49-F238E27FC236}">
                <a16:creationId xmlns:a16="http://schemas.microsoft.com/office/drawing/2014/main" id="{CA6E2D64-18DB-2F0E-CB3D-371E8DC0AB26}"/>
              </a:ext>
            </a:extLst>
          </p:cNvPr>
          <p:cNvPicPr>
            <a:picLocks noChangeAspect="1"/>
          </p:cNvPicPr>
          <p:nvPr/>
        </p:nvPicPr>
        <p:blipFill>
          <a:blip r:embed="rId6"/>
          <a:stretch>
            <a:fillRect/>
          </a:stretch>
        </p:blipFill>
        <p:spPr>
          <a:xfrm>
            <a:off x="5997438" y="1585655"/>
            <a:ext cx="5354973" cy="2977956"/>
          </a:xfrm>
          <a:prstGeom prst="rect">
            <a:avLst/>
          </a:prstGeom>
        </p:spPr>
      </p:pic>
      <p:sp>
        <p:nvSpPr>
          <p:cNvPr id="6" name="TextBox 5">
            <a:extLst>
              <a:ext uri="{FF2B5EF4-FFF2-40B4-BE49-F238E27FC236}">
                <a16:creationId xmlns:a16="http://schemas.microsoft.com/office/drawing/2014/main" id="{76DE7A21-40FF-0B38-7011-E43958DBC2F8}"/>
              </a:ext>
            </a:extLst>
          </p:cNvPr>
          <p:cNvSpPr txBox="1"/>
          <p:nvPr/>
        </p:nvSpPr>
        <p:spPr>
          <a:xfrm>
            <a:off x="838200" y="4748169"/>
            <a:ext cx="5059261" cy="523220"/>
          </a:xfrm>
          <a:prstGeom prst="rect">
            <a:avLst/>
          </a:prstGeom>
          <a:noFill/>
        </p:spPr>
        <p:txBody>
          <a:bodyPr wrap="square" rtlCol="0">
            <a:spAutoFit/>
          </a:bodyPr>
          <a:lstStyle/>
          <a:p>
            <a:r>
              <a:rPr lang="en-US" dirty="0"/>
              <a:t>A circle marker was created to show NASA Johnson Space Center's coordinate.</a:t>
            </a:r>
          </a:p>
        </p:txBody>
      </p:sp>
      <p:sp>
        <p:nvSpPr>
          <p:cNvPr id="8" name="TextBox 7">
            <a:extLst>
              <a:ext uri="{FF2B5EF4-FFF2-40B4-BE49-F238E27FC236}">
                <a16:creationId xmlns:a16="http://schemas.microsoft.com/office/drawing/2014/main" id="{50D5D2F4-FFB6-D24E-54A3-1BAAC5EEE934}"/>
              </a:ext>
            </a:extLst>
          </p:cNvPr>
          <p:cNvSpPr txBox="1"/>
          <p:nvPr/>
        </p:nvSpPr>
        <p:spPr>
          <a:xfrm>
            <a:off x="5997438" y="4748169"/>
            <a:ext cx="5288173" cy="523220"/>
          </a:xfrm>
          <a:prstGeom prst="rect">
            <a:avLst/>
          </a:prstGeom>
          <a:noFill/>
        </p:spPr>
        <p:txBody>
          <a:bodyPr wrap="square" rtlCol="0">
            <a:spAutoFit/>
          </a:bodyPr>
          <a:lstStyle/>
          <a:p>
            <a:r>
              <a:rPr lang="en-US" dirty="0"/>
              <a:t>Distance marker was created to show distances between a launch site to its proximities.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94" name="Google Shape;194;p28"/>
          <p:cNvSpPr txBox="1">
            <a:spLocks noGrp="1"/>
          </p:cNvSpPr>
          <p:nvPr>
            <p:ph type="body" idx="1"/>
          </p:nvPr>
        </p:nvSpPr>
        <p:spPr>
          <a:xfrm>
            <a:off x="8177868" y="1553237"/>
            <a:ext cx="3183621" cy="4285502"/>
          </a:xfrm>
          <a:prstGeom prst="rect">
            <a:avLst/>
          </a:prstGeom>
          <a:noFill/>
          <a:ln>
            <a:noFill/>
          </a:ln>
        </p:spPr>
        <p:txBody>
          <a:bodyPr spcFirstLastPara="1" wrap="square" lIns="91425" tIns="45700" rIns="91425" bIns="45700" anchor="t" anchorCtr="0">
            <a:normAutofit/>
          </a:bodyPr>
          <a:lstStyle/>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r>
              <a:rPr lang="en-US" sz="1800" dirty="0">
                <a:solidFill>
                  <a:srgbClr val="292929"/>
                </a:solidFill>
              </a:rPr>
              <a:t>Dropdown option of pie chart  created to show the success  launches of all / each site</a:t>
            </a: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r>
              <a:rPr lang="en-US" sz="1800" dirty="0">
                <a:solidFill>
                  <a:srgbClr val="292929"/>
                </a:solidFill>
              </a:rPr>
              <a:t>Scatter plot with payload range  slider to show the success launches  of all / each site by payload mass</a:t>
            </a:r>
          </a:p>
          <a:p>
            <a:pPr marR="0" lvl="0" algn="l" rtl="0">
              <a:lnSpc>
                <a:spcPct val="100000"/>
              </a:lnSpc>
              <a:spcBef>
                <a:spcPts val="0"/>
              </a:spcBef>
              <a:spcAft>
                <a:spcPts val="0"/>
              </a:spcAft>
              <a:buClr>
                <a:srgbClr val="292929"/>
              </a:buClr>
              <a:buSzPts val="2200"/>
            </a:pPr>
            <a:endParaRPr lang="en-US" sz="1800" dirty="0">
              <a:solidFill>
                <a:srgbClr val="292929"/>
              </a:solidFill>
            </a:endParaRPr>
          </a:p>
          <a:p>
            <a:pPr marR="0" lvl="0" algn="l" rtl="0">
              <a:lnSpc>
                <a:spcPct val="100000"/>
              </a:lnSpc>
              <a:spcBef>
                <a:spcPts val="0"/>
              </a:spcBef>
              <a:spcAft>
                <a:spcPts val="0"/>
              </a:spcAft>
              <a:buClr>
                <a:srgbClr val="292929"/>
              </a:buClr>
              <a:buSzPts val="2200"/>
            </a:pPr>
            <a:endParaRPr sz="1800" dirty="0">
              <a:solidFill>
                <a:srgbClr val="292929"/>
              </a:solidFill>
            </a:endParaRPr>
          </a:p>
        </p:txBody>
      </p:sp>
      <p:sp>
        <p:nvSpPr>
          <p:cNvPr id="195" name="Google Shape;195;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pic>
        <p:nvPicPr>
          <p:cNvPr id="5" name="Picture 4">
            <a:extLst>
              <a:ext uri="{FF2B5EF4-FFF2-40B4-BE49-F238E27FC236}">
                <a16:creationId xmlns:a16="http://schemas.microsoft.com/office/drawing/2014/main" id="{298ECEE4-F811-A347-3CFA-0027B84B8BA0}"/>
              </a:ext>
            </a:extLst>
          </p:cNvPr>
          <p:cNvPicPr>
            <a:picLocks noChangeAspect="1"/>
          </p:cNvPicPr>
          <p:nvPr/>
        </p:nvPicPr>
        <p:blipFill>
          <a:blip r:embed="rId4"/>
          <a:stretch>
            <a:fillRect/>
          </a:stretch>
        </p:blipFill>
        <p:spPr>
          <a:xfrm>
            <a:off x="830511" y="1342239"/>
            <a:ext cx="7097086" cy="4496499"/>
          </a:xfrm>
          <a:prstGeom prst="rect">
            <a:avLst/>
          </a:prstGeom>
        </p:spPr>
      </p:pic>
      <p:sp>
        <p:nvSpPr>
          <p:cNvPr id="6" name="TextBox 5">
            <a:extLst>
              <a:ext uri="{FF2B5EF4-FFF2-40B4-BE49-F238E27FC236}">
                <a16:creationId xmlns:a16="http://schemas.microsoft.com/office/drawing/2014/main" id="{7A56C426-4F6B-3412-F36C-F0EBBDA3F01A}"/>
              </a:ext>
            </a:extLst>
          </p:cNvPr>
          <p:cNvSpPr txBox="1"/>
          <p:nvPr/>
        </p:nvSpPr>
        <p:spPr>
          <a:xfrm>
            <a:off x="770011" y="6090407"/>
            <a:ext cx="7283420" cy="307777"/>
          </a:xfrm>
          <a:prstGeom prst="rect">
            <a:avLst/>
          </a:prstGeom>
          <a:noFill/>
        </p:spPr>
        <p:txBody>
          <a:bodyPr wrap="square" rtlCol="0">
            <a:spAutoFit/>
          </a:bodyPr>
          <a:lstStyle/>
          <a:p>
            <a:r>
              <a:rPr lang="en-US" dirty="0"/>
              <a:t>GitHub URL: </a:t>
            </a:r>
            <a:r>
              <a:rPr lang="en-US" dirty="0">
                <a:hlinkClick r:id="rId5"/>
              </a:rPr>
              <a:t>SpaceX Launch Records Dashboard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01" name="Google Shape;201;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03" name="Google Shape;203;p29"/>
          <p:cNvSpPr txBox="1"/>
          <p:nvPr/>
        </p:nvSpPr>
        <p:spPr>
          <a:xfrm>
            <a:off x="461200" y="5532975"/>
            <a:ext cx="105807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a:t>
            </a:r>
            <a:r>
              <a:rPr lang="en-US" sz="2000" b="1" dirty="0">
                <a:hlinkClick r:id="rId4"/>
              </a:rPr>
              <a:t>ML prediction</a:t>
            </a:r>
            <a:endParaRPr sz="2000" b="1" dirty="0"/>
          </a:p>
        </p:txBody>
      </p:sp>
      <p:sp>
        <p:nvSpPr>
          <p:cNvPr id="3" name="TextBox 2">
            <a:extLst>
              <a:ext uri="{FF2B5EF4-FFF2-40B4-BE49-F238E27FC236}">
                <a16:creationId xmlns:a16="http://schemas.microsoft.com/office/drawing/2014/main" id="{1224528D-3684-CB0C-98BF-AD31B2D8A019}"/>
              </a:ext>
            </a:extLst>
          </p:cNvPr>
          <p:cNvSpPr txBox="1"/>
          <p:nvPr/>
        </p:nvSpPr>
        <p:spPr>
          <a:xfrm>
            <a:off x="770011" y="4313848"/>
            <a:ext cx="10687961" cy="954107"/>
          </a:xfrm>
          <a:prstGeom prst="rect">
            <a:avLst/>
          </a:prstGeom>
          <a:noFill/>
        </p:spPr>
        <p:txBody>
          <a:bodyPr wrap="square">
            <a:spAutoFit/>
          </a:bodyPr>
          <a:lstStyle/>
          <a:p>
            <a:r>
              <a:rPr lang="en-US" dirty="0"/>
              <a:t>LR, SVM, Decision Tree and KNN models were trained using </a:t>
            </a:r>
            <a:r>
              <a:rPr lang="en-US" dirty="0" err="1"/>
              <a:t>GridSearchCV</a:t>
            </a:r>
            <a:r>
              <a:rPr lang="en-US" dirty="0"/>
              <a:t> to optimize parameters before fitting them on a training set. The confusion matrices for LR, SVM and KNN were identical, while the Decision Tree showed variance.</a:t>
            </a:r>
          </a:p>
          <a:p>
            <a:r>
              <a:rPr lang="en-US" dirty="0"/>
              <a:t>Model accuracy on test data was evaluated, revealing that LR, SVM and KNN performed best each achieving 83.33% accuracy, whereas the Decision Tree had a lower accuracy of 66.67%.</a:t>
            </a:r>
          </a:p>
        </p:txBody>
      </p:sp>
      <p:pic>
        <p:nvPicPr>
          <p:cNvPr id="5" name="Picture 4">
            <a:extLst>
              <a:ext uri="{FF2B5EF4-FFF2-40B4-BE49-F238E27FC236}">
                <a16:creationId xmlns:a16="http://schemas.microsoft.com/office/drawing/2014/main" id="{F781531C-851E-5CC8-124F-4A245263C5B8}"/>
              </a:ext>
            </a:extLst>
          </p:cNvPr>
          <p:cNvPicPr>
            <a:picLocks noChangeAspect="1"/>
          </p:cNvPicPr>
          <p:nvPr/>
        </p:nvPicPr>
        <p:blipFill>
          <a:blip r:embed="rId5"/>
          <a:stretch>
            <a:fillRect/>
          </a:stretch>
        </p:blipFill>
        <p:spPr>
          <a:xfrm>
            <a:off x="799751" y="1341637"/>
            <a:ext cx="3789027" cy="2718273"/>
          </a:xfrm>
          <a:prstGeom prst="rect">
            <a:avLst/>
          </a:prstGeom>
        </p:spPr>
      </p:pic>
      <p:pic>
        <p:nvPicPr>
          <p:cNvPr id="7" name="Picture 6">
            <a:extLst>
              <a:ext uri="{FF2B5EF4-FFF2-40B4-BE49-F238E27FC236}">
                <a16:creationId xmlns:a16="http://schemas.microsoft.com/office/drawing/2014/main" id="{F737C9D7-CA3D-CF5A-CA3F-8EFE7A1997D5}"/>
              </a:ext>
            </a:extLst>
          </p:cNvPr>
          <p:cNvPicPr>
            <a:picLocks noChangeAspect="1"/>
          </p:cNvPicPr>
          <p:nvPr/>
        </p:nvPicPr>
        <p:blipFill>
          <a:blip r:embed="rId6"/>
          <a:stretch>
            <a:fillRect/>
          </a:stretch>
        </p:blipFill>
        <p:spPr>
          <a:xfrm>
            <a:off x="4689446" y="1382254"/>
            <a:ext cx="3103926" cy="26776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0"/>
          <p:cNvSpPr txBox="1"/>
          <p:nvPr/>
        </p:nvSpPr>
        <p:spPr>
          <a:xfrm>
            <a:off x="1034072" y="1874419"/>
            <a:ext cx="10515600" cy="2269742"/>
          </a:xfrm>
          <a:prstGeom prst="rect">
            <a:avLst/>
          </a:prstGeom>
          <a:noFill/>
          <a:ln>
            <a:noFill/>
          </a:ln>
        </p:spPr>
        <p:txBody>
          <a:bodyPr spcFirstLastPara="1" wrap="square" lIns="91425" tIns="45700" rIns="91425" bIns="45700" anchor="t" anchorCtr="0">
            <a:normAutofit/>
          </a:bodyPr>
          <a:lstStyle/>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LR, SVM, KNN are top-performing models for forecasting outcomes in this data.</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Lighter payloads have a higher performance compared to heavier ones.</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The likelihood of a SpaceX launch succeeding increases with the number of years  of experience, suggesting a trend towards flawless launches over time.</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Launch Complex 39A at Kennedy Space Center has the highest number of  successful launches compared to other launch sites.</a:t>
            </a:r>
          </a:p>
          <a:p>
            <a:pPr marL="685800" marR="0" lvl="1" indent="-114300" algn="l" rtl="0">
              <a:lnSpc>
                <a:spcPct val="90000"/>
              </a:lnSpc>
              <a:spcBef>
                <a:spcPts val="500"/>
              </a:spcBef>
              <a:spcAft>
                <a:spcPts val="0"/>
              </a:spcAft>
              <a:buClr>
                <a:srgbClr val="0070C0"/>
              </a:buClr>
              <a:buSzPct val="100000"/>
              <a:buFont typeface="Arial"/>
              <a:buNone/>
            </a:pPr>
            <a:r>
              <a:rPr lang="en-US"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rPr>
              <a:t>• GEO,HEO,SSO,ES L1 orbit types exhibit the highest rates of successful launches.</a:t>
            </a:r>
            <a:endParaRPr sz="1800" b="0" i="0" u="none" strike="noStrike" cap="none" dirty="0">
              <a:solidFill>
                <a:schemeClr val="tx1"/>
              </a:solidFill>
              <a:latin typeface="Arial" panose="020B0604020202020204" pitchFamily="34" charset="0"/>
              <a:ea typeface="IBM Plex Mono"/>
              <a:cs typeface="Arial" panose="020B0604020202020204" pitchFamily="34" charset="0"/>
              <a:sym typeface="IBM Plex Mono"/>
            </a:endParaRPr>
          </a:p>
          <a:p>
            <a:pPr marL="457200" marR="0" lvl="1" indent="0" algn="l" rtl="0">
              <a:lnSpc>
                <a:spcPct val="90000"/>
              </a:lnSpc>
              <a:spcBef>
                <a:spcPts val="500"/>
              </a:spcBef>
              <a:spcAft>
                <a:spcPts val="0"/>
              </a:spcAft>
              <a:buClr>
                <a:srgbClr val="0070C0"/>
              </a:buClr>
              <a:buSzPct val="100000"/>
              <a:buFont typeface="Arial"/>
              <a:buNone/>
            </a:pPr>
            <a:endParaRPr sz="1800" b="0" i="0" u="none" strike="noStrike" cap="none" dirty="0">
              <a:solidFill>
                <a:srgbClr val="0070C0"/>
              </a:solidFill>
              <a:latin typeface="IBM Plex Mono"/>
              <a:ea typeface="IBM Plex Mono"/>
              <a:cs typeface="IBM Plex Mono"/>
              <a:sym typeface="IBM Plex Mono"/>
            </a:endParaRPr>
          </a:p>
        </p:txBody>
      </p:sp>
      <p:sp>
        <p:nvSpPr>
          <p:cNvPr id="210" name="Google Shape;210;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11" name="Google Shape;211;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7B7AFD75-1476-8369-37B7-8A1231273178}"/>
              </a:ext>
            </a:extLst>
          </p:cNvPr>
          <p:cNvPicPr>
            <a:picLocks noChangeAspect="1"/>
          </p:cNvPicPr>
          <p:nvPr/>
        </p:nvPicPr>
        <p:blipFill>
          <a:blip r:embed="rId4"/>
          <a:stretch>
            <a:fillRect/>
          </a:stretch>
        </p:blipFill>
        <p:spPr>
          <a:xfrm>
            <a:off x="1669408" y="4051655"/>
            <a:ext cx="5427679" cy="1973918"/>
          </a:xfrm>
          <a:prstGeom prst="rect">
            <a:avLst/>
          </a:prstGeom>
        </p:spPr>
      </p:pic>
      <p:sp>
        <p:nvSpPr>
          <p:cNvPr id="5" name="TextBox 4">
            <a:extLst>
              <a:ext uri="{FF2B5EF4-FFF2-40B4-BE49-F238E27FC236}">
                <a16:creationId xmlns:a16="http://schemas.microsoft.com/office/drawing/2014/main" id="{3C61B21A-A9FF-65E1-6250-5297A3444A0D}"/>
              </a:ext>
            </a:extLst>
          </p:cNvPr>
          <p:cNvSpPr txBox="1"/>
          <p:nvPr/>
        </p:nvSpPr>
        <p:spPr>
          <a:xfrm>
            <a:off x="7373923" y="4783067"/>
            <a:ext cx="3993160" cy="523220"/>
          </a:xfrm>
          <a:prstGeom prst="rect">
            <a:avLst/>
          </a:prstGeom>
          <a:noFill/>
        </p:spPr>
        <p:txBody>
          <a:bodyPr wrap="square">
            <a:spAutoFit/>
          </a:bodyPr>
          <a:lstStyle/>
          <a:p>
            <a:r>
              <a:rPr lang="en-US" dirty="0"/>
              <a:t>KSC LC-39A has the most  successful launches overall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31"/>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22" name="Google Shape;222;p32"/>
          <p:cNvSpPr txBox="1">
            <a:spLocks noGrp="1"/>
          </p:cNvSpPr>
          <p:nvPr>
            <p:ph type="body" idx="1"/>
          </p:nvPr>
        </p:nvSpPr>
        <p:spPr>
          <a:xfrm>
            <a:off x="865125" y="4640150"/>
            <a:ext cx="10420500" cy="1228800"/>
          </a:xfrm>
          <a:prstGeom prst="rect">
            <a:avLst/>
          </a:prstGeom>
          <a:noFill/>
          <a:ln>
            <a:noFill/>
          </a:ln>
        </p:spPr>
        <p:txBody>
          <a:bodyPr spcFirstLastPara="1" wrap="square" lIns="91425" tIns="45700" rIns="91425" bIns="45700" anchor="t" anchorCtr="0">
            <a:normAutofit/>
          </a:bodyPr>
          <a:lstStyle/>
          <a:p>
            <a:pPr marL="228600" marR="0" lvl="0" indent="-247650" algn="l" rtl="0">
              <a:lnSpc>
                <a:spcPct val="100000"/>
              </a:lnSpc>
              <a:spcBef>
                <a:spcPts val="1400"/>
              </a:spcBef>
              <a:spcAft>
                <a:spcPts val="0"/>
              </a:spcAft>
              <a:buClr>
                <a:srgbClr val="292929"/>
              </a:buClr>
              <a:buSzPts val="2500"/>
              <a:buFont typeface="Arial"/>
              <a:buChar char="•"/>
            </a:pPr>
            <a:r>
              <a:rPr lang="en-US" sz="1700"/>
              <a:t>For the CCFS SLC 40 category there seems to be a higher concentration than class 1 for flights with Flight Number high.</a:t>
            </a:r>
            <a:endParaRPr sz="1700"/>
          </a:p>
        </p:txBody>
      </p:sp>
      <p:sp>
        <p:nvSpPr>
          <p:cNvPr id="223" name="Google Shape;223;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4" name="Google Shape;224;p32"/>
          <p:cNvPicPr preferRelativeResize="0"/>
          <p:nvPr/>
        </p:nvPicPr>
        <p:blipFill rotWithShape="1">
          <a:blip r:embed="rId4">
            <a:alphaModFix/>
          </a:blip>
          <a:srcRect l="616" t="3474"/>
          <a:stretch/>
        </p:blipFill>
        <p:spPr>
          <a:xfrm>
            <a:off x="188950" y="1495538"/>
            <a:ext cx="11814101" cy="2252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16"/>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30" name="Google Shape;230;p33"/>
          <p:cNvSpPr txBox="1">
            <a:spLocks noGrp="1"/>
          </p:cNvSpPr>
          <p:nvPr>
            <p:ph type="body" idx="1"/>
          </p:nvPr>
        </p:nvSpPr>
        <p:spPr>
          <a:xfrm>
            <a:off x="770000" y="4388500"/>
            <a:ext cx="10688100" cy="14928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In this case there does not appear to be strong correlations</a:t>
            </a:r>
            <a:endParaRPr sz="1800"/>
          </a:p>
        </p:txBody>
      </p:sp>
      <p:sp>
        <p:nvSpPr>
          <p:cNvPr id="231" name="Google Shape;231;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32" name="Google Shape;232;p33"/>
          <p:cNvPicPr preferRelativeResize="0"/>
          <p:nvPr/>
        </p:nvPicPr>
        <p:blipFill>
          <a:blip r:embed="rId4">
            <a:alphaModFix/>
          </a:blip>
          <a:stretch>
            <a:fillRect/>
          </a:stretch>
        </p:blipFill>
        <p:spPr>
          <a:xfrm>
            <a:off x="170450" y="1476049"/>
            <a:ext cx="11887198" cy="22756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38" name="Google Shape;238;p34"/>
          <p:cNvSpPr txBox="1">
            <a:spLocks noGrp="1"/>
          </p:cNvSpPr>
          <p:nvPr>
            <p:ph type="body" idx="1"/>
          </p:nvPr>
        </p:nvSpPr>
        <p:spPr>
          <a:xfrm>
            <a:off x="6754986" y="1730214"/>
            <a:ext cx="3932100" cy="38115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We can see that the orbits with the highest success rate are:SSO, HEO, GEO, ES-L1</a:t>
            </a:r>
            <a:endParaRPr sz="1800"/>
          </a:p>
          <a:p>
            <a:pPr marL="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None/>
            </a:pPr>
            <a:r>
              <a:rPr lang="en-US" sz="1800"/>
              <a:t>While the GTO Orbit it is the one with lowest rate</a:t>
            </a:r>
            <a:endParaRPr sz="1800"/>
          </a:p>
        </p:txBody>
      </p:sp>
      <p:sp>
        <p:nvSpPr>
          <p:cNvPr id="239" name="Google Shape;239;p3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 name="Picture 1">
            <a:extLst>
              <a:ext uri="{FF2B5EF4-FFF2-40B4-BE49-F238E27FC236}">
                <a16:creationId xmlns:a16="http://schemas.microsoft.com/office/drawing/2014/main" id="{B51F607B-7570-D41D-A898-2D047843BDD5}"/>
              </a:ext>
            </a:extLst>
          </p:cNvPr>
          <p:cNvPicPr>
            <a:picLocks noChangeAspect="1"/>
          </p:cNvPicPr>
          <p:nvPr/>
        </p:nvPicPr>
        <p:blipFill>
          <a:blip r:embed="rId4"/>
          <a:stretch>
            <a:fillRect/>
          </a:stretch>
        </p:blipFill>
        <p:spPr>
          <a:xfrm>
            <a:off x="1262062" y="1584959"/>
            <a:ext cx="5413057" cy="45586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46" name="Google Shape;246;p35"/>
          <p:cNvSpPr txBox="1">
            <a:spLocks noGrp="1"/>
          </p:cNvSpPr>
          <p:nvPr>
            <p:ph type="body" idx="1"/>
          </p:nvPr>
        </p:nvSpPr>
        <p:spPr>
          <a:xfrm>
            <a:off x="770000" y="4451401"/>
            <a:ext cx="10688100" cy="14298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0"/>
              </a:spcBef>
              <a:spcAft>
                <a:spcPts val="0"/>
              </a:spcAft>
              <a:buClr>
                <a:srgbClr val="292929"/>
              </a:buClr>
              <a:buSzPts val="2600"/>
              <a:buFont typeface="Arial"/>
              <a:buChar char="•"/>
            </a:pPr>
            <a:r>
              <a:rPr lang="en-US" sz="1800"/>
              <a:t>You should see that in the LEO orbit the Success appears related to the number of flights; on the other hand , there seems to be no relationship between flight number when in GTO orbit.</a:t>
            </a:r>
            <a:endParaRPr sz="1800"/>
          </a:p>
        </p:txBody>
      </p:sp>
      <p:sp>
        <p:nvSpPr>
          <p:cNvPr id="247" name="Google Shape;247;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8" name="Google Shape;248;p35"/>
          <p:cNvPicPr preferRelativeResize="0"/>
          <p:nvPr/>
        </p:nvPicPr>
        <p:blipFill>
          <a:blip r:embed="rId4">
            <a:alphaModFix/>
          </a:blip>
          <a:stretch>
            <a:fillRect/>
          </a:stretch>
        </p:blipFill>
        <p:spPr>
          <a:xfrm>
            <a:off x="152400" y="1614249"/>
            <a:ext cx="11887201" cy="23105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3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54" name="Google Shape;254;p36"/>
          <p:cNvSpPr txBox="1">
            <a:spLocks noGrp="1"/>
          </p:cNvSpPr>
          <p:nvPr>
            <p:ph type="body" idx="1"/>
          </p:nvPr>
        </p:nvSpPr>
        <p:spPr>
          <a:xfrm>
            <a:off x="770000" y="4577251"/>
            <a:ext cx="10688100" cy="1291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You should observe that Heavy payloads have a negative influence on GTO orbits and positive on GTO and Polar LEO (ISS) orbits.</a:t>
            </a:r>
            <a:endParaRPr/>
          </a:p>
        </p:txBody>
      </p:sp>
      <p:sp>
        <p:nvSpPr>
          <p:cNvPr id="255" name="Google Shape;255;p3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6" name="Google Shape;256;p36"/>
          <p:cNvPicPr preferRelativeResize="0"/>
          <p:nvPr/>
        </p:nvPicPr>
        <p:blipFill>
          <a:blip r:embed="rId4">
            <a:alphaModFix/>
          </a:blip>
          <a:stretch>
            <a:fillRect/>
          </a:stretch>
        </p:blipFill>
        <p:spPr>
          <a:xfrm>
            <a:off x="152400" y="1677987"/>
            <a:ext cx="11887198" cy="23089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62" name="Google Shape;262;p37"/>
          <p:cNvSpPr txBox="1">
            <a:spLocks noGrp="1"/>
          </p:cNvSpPr>
          <p:nvPr>
            <p:ph type="body" idx="1"/>
          </p:nvPr>
        </p:nvSpPr>
        <p:spPr>
          <a:xfrm>
            <a:off x="7525736" y="1739432"/>
            <a:ext cx="3932100" cy="38115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1400"/>
              </a:spcBef>
              <a:spcAft>
                <a:spcPts val="0"/>
              </a:spcAft>
              <a:buClr>
                <a:srgbClr val="292929"/>
              </a:buClr>
              <a:buSzPts val="2600"/>
              <a:buFont typeface="Arial"/>
              <a:buChar char="•"/>
            </a:pPr>
            <a:r>
              <a:rPr lang="en-US" sz="1800"/>
              <a:t>You can see that the success rate since 2013 kept increasing till 2020.</a:t>
            </a:r>
            <a:endParaRPr sz="1800"/>
          </a:p>
        </p:txBody>
      </p:sp>
      <p:sp>
        <p:nvSpPr>
          <p:cNvPr id="263" name="Google Shape;263;p3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 name="Picture 1">
            <a:extLst>
              <a:ext uri="{FF2B5EF4-FFF2-40B4-BE49-F238E27FC236}">
                <a16:creationId xmlns:a16="http://schemas.microsoft.com/office/drawing/2014/main" id="{66A93BF3-C9C7-D931-A388-2598D9C40D82}"/>
              </a:ext>
            </a:extLst>
          </p:cNvPr>
          <p:cNvPicPr>
            <a:picLocks noChangeAspect="1"/>
          </p:cNvPicPr>
          <p:nvPr/>
        </p:nvPicPr>
        <p:blipFill>
          <a:blip r:embed="rId4"/>
          <a:stretch>
            <a:fillRect/>
          </a:stretch>
        </p:blipFill>
        <p:spPr>
          <a:xfrm>
            <a:off x="1091565" y="1563428"/>
            <a:ext cx="6220811" cy="44621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70" name="Google Shape;270;p38"/>
          <p:cNvSpPr txBox="1">
            <a:spLocks noGrp="1"/>
          </p:cNvSpPr>
          <p:nvPr>
            <p:ph type="body" idx="1"/>
          </p:nvPr>
        </p:nvSpPr>
        <p:spPr>
          <a:xfrm>
            <a:off x="7251224" y="1824600"/>
            <a:ext cx="3264300" cy="4352400"/>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00000"/>
              </a:lnSpc>
              <a:spcBef>
                <a:spcPts val="1400"/>
              </a:spcBef>
              <a:spcAft>
                <a:spcPts val="0"/>
              </a:spcAft>
              <a:buClr>
                <a:srgbClr val="292929"/>
              </a:buClr>
              <a:buSzPts val="2600"/>
              <a:buFont typeface="Arial"/>
              <a:buChar char="•"/>
            </a:pPr>
            <a:r>
              <a:rPr lang="en-US" sz="1800"/>
              <a:t>This four launch sites are present in the database.</a:t>
            </a:r>
            <a:endParaRPr sz="1800"/>
          </a:p>
        </p:txBody>
      </p:sp>
      <p:sp>
        <p:nvSpPr>
          <p:cNvPr id="271" name="Google Shape;271;p3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72" name="Google Shape;272;p38"/>
          <p:cNvPicPr preferRelativeResize="0"/>
          <p:nvPr/>
        </p:nvPicPr>
        <p:blipFill>
          <a:blip r:embed="rId4">
            <a:alphaModFix/>
          </a:blip>
          <a:stretch>
            <a:fillRect/>
          </a:stretch>
        </p:blipFill>
        <p:spPr>
          <a:xfrm>
            <a:off x="1996900" y="1824600"/>
            <a:ext cx="2297225" cy="365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78" name="Google Shape;278;p39"/>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R</a:t>
            </a:r>
            <a:r>
              <a:rPr lang="en-US" sz="2200">
                <a:solidFill>
                  <a:srgbClr val="292929"/>
                </a:solidFill>
                <a:latin typeface="Arial"/>
                <a:ea typeface="Arial"/>
                <a:cs typeface="Arial"/>
                <a:sym typeface="Arial"/>
              </a:rPr>
              <a:t>ecords where launch sites begin with `CCA`</a:t>
            </a:r>
            <a:endParaRPr/>
          </a:p>
        </p:txBody>
      </p:sp>
      <p:sp>
        <p:nvSpPr>
          <p:cNvPr id="279" name="Google Shape;279;p3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80" name="Google Shape;280;p39"/>
          <p:cNvPicPr preferRelativeResize="0"/>
          <p:nvPr/>
        </p:nvPicPr>
        <p:blipFill>
          <a:blip r:embed="rId4">
            <a:alphaModFix/>
          </a:blip>
          <a:stretch>
            <a:fillRect/>
          </a:stretch>
        </p:blipFill>
        <p:spPr>
          <a:xfrm>
            <a:off x="770000" y="3251125"/>
            <a:ext cx="11019174" cy="15003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4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286" name="Google Shape;286;p40"/>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rPr>
              <a:t>The total payload carried by boosters from NASA is 45596.</a:t>
            </a:r>
            <a:endParaRPr lang="en-US" dirty="0"/>
          </a:p>
        </p:txBody>
      </p:sp>
      <p:sp>
        <p:nvSpPr>
          <p:cNvPr id="287" name="Google Shape;287;p4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293" name="Google Shape;293;p41"/>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average payload mass carried by booster version F9 v1.1 is 2928</a:t>
            </a:r>
            <a:endParaRPr/>
          </a:p>
        </p:txBody>
      </p:sp>
      <p:sp>
        <p:nvSpPr>
          <p:cNvPr id="294" name="Google Shape;294;p4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00" name="Google Shape;300;p42"/>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F</a:t>
            </a:r>
            <a:r>
              <a:rPr lang="en-US" sz="2200">
                <a:solidFill>
                  <a:srgbClr val="292929"/>
                </a:solidFill>
                <a:latin typeface="Arial"/>
                <a:ea typeface="Arial"/>
                <a:cs typeface="Arial"/>
                <a:sym typeface="Arial"/>
              </a:rPr>
              <a:t>irst successful landing outcome on ground pad is 2015-12-22</a:t>
            </a:r>
            <a:endParaRPr/>
          </a:p>
        </p:txBody>
      </p:sp>
      <p:sp>
        <p:nvSpPr>
          <p:cNvPr id="301" name="Google Shape;301;p4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17"/>
          <p:cNvSpPr txBox="1"/>
          <p:nvPr/>
        </p:nvSpPr>
        <p:spPr>
          <a:xfrm>
            <a:off x="887780" y="1415862"/>
            <a:ext cx="6150900" cy="4437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Summary of methodologies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Data Collection</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Data Wrangling</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with Data Visualization</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with SQL</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Interactive Visualization with Folium</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Dashboard with </a:t>
            </a:r>
            <a:r>
              <a:rPr lang="en-US" sz="1800" dirty="0" err="1">
                <a:solidFill>
                  <a:srgbClr val="292929"/>
                </a:solidFill>
              </a:rPr>
              <a:t>Plotly</a:t>
            </a:r>
            <a:r>
              <a:rPr lang="en-US" sz="1800" dirty="0">
                <a:solidFill>
                  <a:srgbClr val="292929"/>
                </a:solidFill>
              </a:rPr>
              <a:t> Dash</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Predictive analysis using classification models</a:t>
            </a:r>
          </a:p>
          <a:p>
            <a:pPr marL="228600" marR="0" lvl="0" indent="-228600" algn="l" rtl="0">
              <a:lnSpc>
                <a:spcPct val="100000"/>
              </a:lnSpc>
              <a:spcBef>
                <a:spcPts val="140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Summary of all results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EDA Results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Interactive Analytics</a:t>
            </a:r>
          </a:p>
          <a:p>
            <a:pPr marL="914400" marR="0" lvl="1" indent="-368300" algn="l" rtl="0">
              <a:lnSpc>
                <a:spcPct val="100000"/>
              </a:lnSpc>
              <a:spcBef>
                <a:spcPts val="0"/>
              </a:spcBef>
              <a:spcAft>
                <a:spcPts val="0"/>
              </a:spcAft>
              <a:buClr>
                <a:srgbClr val="292929"/>
              </a:buClr>
              <a:buSzPts val="2200"/>
              <a:buFont typeface="Arial" panose="020B0604020202020204" pitchFamily="34" charset="0"/>
              <a:buChar char="•"/>
            </a:pPr>
            <a:r>
              <a:rPr lang="en-US" sz="1800" dirty="0">
                <a:solidFill>
                  <a:srgbClr val="292929"/>
                </a:solidFill>
              </a:rPr>
              <a:t>Predictive Analysis</a:t>
            </a:r>
          </a:p>
          <a:p>
            <a:pPr lvl="1">
              <a:spcBef>
                <a:spcPts val="1400"/>
              </a:spcBef>
              <a:buClr>
                <a:srgbClr val="292929"/>
              </a:buClr>
              <a:buSzPts val="2200"/>
            </a:pPr>
            <a:endParaRPr lang="en-US" sz="2200" dirty="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Google Shape;306;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07" name="Google Shape;307;p43"/>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names of boosters which have successfully landed on drone ship and had payload mass greater than 4000 but less than 6000</a:t>
            </a: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p:txBody>
      </p:sp>
      <p:sp>
        <p:nvSpPr>
          <p:cNvPr id="308" name="Google Shape;308;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9" name="Google Shape;309;p43"/>
          <p:cNvPicPr preferRelativeResize="0"/>
          <p:nvPr/>
        </p:nvPicPr>
        <p:blipFill>
          <a:blip r:embed="rId4">
            <a:alphaModFix/>
          </a:blip>
          <a:stretch>
            <a:fillRect/>
          </a:stretch>
        </p:blipFill>
        <p:spPr>
          <a:xfrm>
            <a:off x="5115778" y="3027176"/>
            <a:ext cx="1960448" cy="2762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15" name="Google Shape;315;p44"/>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total number of successful and failure mission outcomes</a:t>
            </a:r>
            <a:endParaRPr/>
          </a:p>
        </p:txBody>
      </p:sp>
      <p:sp>
        <p:nvSpPr>
          <p:cNvPr id="316" name="Google Shape;316;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7" name="Google Shape;317;p44"/>
          <p:cNvPicPr preferRelativeResize="0"/>
          <p:nvPr/>
        </p:nvPicPr>
        <p:blipFill>
          <a:blip r:embed="rId4">
            <a:alphaModFix/>
          </a:blip>
          <a:stretch>
            <a:fillRect/>
          </a:stretch>
        </p:blipFill>
        <p:spPr>
          <a:xfrm>
            <a:off x="3751800" y="2795613"/>
            <a:ext cx="4688400" cy="263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23" name="Google Shape;323;p45"/>
          <p:cNvSpPr txBox="1">
            <a:spLocks noGrp="1"/>
          </p:cNvSpPr>
          <p:nvPr>
            <p:ph type="body" idx="1"/>
          </p:nvPr>
        </p:nvSpPr>
        <p:spPr>
          <a:xfrm>
            <a:off x="7487174" y="1840325"/>
            <a:ext cx="3028500" cy="4336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This is t</a:t>
            </a:r>
            <a:r>
              <a:rPr lang="en-US" sz="2200">
                <a:solidFill>
                  <a:srgbClr val="292929"/>
                </a:solidFill>
                <a:latin typeface="Arial"/>
                <a:ea typeface="Arial"/>
                <a:cs typeface="Arial"/>
                <a:sym typeface="Arial"/>
              </a:rPr>
              <a:t>he names of the booster which have carried the maximum payload mass</a:t>
            </a:r>
            <a:endParaRPr/>
          </a:p>
        </p:txBody>
      </p:sp>
      <p:sp>
        <p:nvSpPr>
          <p:cNvPr id="324" name="Google Shape;324;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5" name="Google Shape;325;p45"/>
          <p:cNvPicPr preferRelativeResize="0"/>
          <p:nvPr/>
        </p:nvPicPr>
        <p:blipFill>
          <a:blip r:embed="rId4">
            <a:alphaModFix/>
          </a:blip>
          <a:stretch>
            <a:fillRect/>
          </a:stretch>
        </p:blipFill>
        <p:spPr>
          <a:xfrm>
            <a:off x="770000" y="1617600"/>
            <a:ext cx="1322347" cy="480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4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31" name="Google Shape;331;p46"/>
          <p:cNvSpPr txBox="1">
            <a:spLocks noGrp="1"/>
          </p:cNvSpPr>
          <p:nvPr>
            <p:ph type="body" idx="1"/>
          </p:nvPr>
        </p:nvSpPr>
        <p:spPr>
          <a:xfrm>
            <a:off x="7565824" y="1808875"/>
            <a:ext cx="2949900" cy="4368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There are two failed landing_outcomes in drone ship, in 2015, and they have the same launch site.</a:t>
            </a:r>
            <a:endParaRPr sz="2800">
              <a:solidFill>
                <a:srgbClr val="292929"/>
              </a:solidFill>
              <a:latin typeface="Arial"/>
              <a:ea typeface="Arial"/>
              <a:cs typeface="Arial"/>
              <a:sym typeface="Arial"/>
            </a:endParaRPr>
          </a:p>
        </p:txBody>
      </p:sp>
      <p:sp>
        <p:nvSpPr>
          <p:cNvPr id="332" name="Google Shape;332;p4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3" name="Google Shape;333;p46"/>
          <p:cNvPicPr preferRelativeResize="0"/>
          <p:nvPr/>
        </p:nvPicPr>
        <p:blipFill>
          <a:blip r:embed="rId4">
            <a:alphaModFix/>
          </a:blip>
          <a:stretch>
            <a:fillRect/>
          </a:stretch>
        </p:blipFill>
        <p:spPr>
          <a:xfrm>
            <a:off x="770000" y="2554751"/>
            <a:ext cx="5948500" cy="174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4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39" name="Google Shape;339;p47"/>
          <p:cNvSpPr txBox="1">
            <a:spLocks noGrp="1"/>
          </p:cNvSpPr>
          <p:nvPr>
            <p:ph type="body" idx="1"/>
          </p:nvPr>
        </p:nvSpPr>
        <p:spPr>
          <a:xfrm>
            <a:off x="7772399" y="1840325"/>
            <a:ext cx="2743200" cy="43365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We can see that the most numerous are &lt;&lt;No attempt&gt;&gt;,followed by failure/success (drone ship)</a:t>
            </a:r>
            <a:endParaRPr/>
          </a:p>
        </p:txBody>
      </p:sp>
      <p:sp>
        <p:nvSpPr>
          <p:cNvPr id="340" name="Google Shape;340;p4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1" name="Google Shape;341;p47"/>
          <p:cNvPicPr preferRelativeResize="0"/>
          <p:nvPr/>
        </p:nvPicPr>
        <p:blipFill>
          <a:blip r:embed="rId4">
            <a:alphaModFix/>
          </a:blip>
          <a:stretch>
            <a:fillRect/>
          </a:stretch>
        </p:blipFill>
        <p:spPr>
          <a:xfrm>
            <a:off x="770000" y="1840326"/>
            <a:ext cx="3278591" cy="458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48"/>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Google Shape;351;p4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352" name="Google Shape;352;p49"/>
          <p:cNvSpPr txBox="1">
            <a:spLocks noGrp="1"/>
          </p:cNvSpPr>
          <p:nvPr>
            <p:ph type="body" idx="1"/>
          </p:nvPr>
        </p:nvSpPr>
        <p:spPr>
          <a:xfrm>
            <a:off x="770000" y="4514325"/>
            <a:ext cx="7330500" cy="16626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Both ground and sea surface sites are necessary also south areas maybe a proper areas.</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The transportation base chosen maybe important</a:t>
            </a:r>
            <a:endParaRPr sz="220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353" name="Google Shape;353;p49"/>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Launch Site</a:t>
            </a:r>
            <a:endParaRPr/>
          </a:p>
        </p:txBody>
      </p:sp>
      <p:pic>
        <p:nvPicPr>
          <p:cNvPr id="354" name="Google Shape;354;p49"/>
          <p:cNvPicPr preferRelativeResize="0"/>
          <p:nvPr/>
        </p:nvPicPr>
        <p:blipFill>
          <a:blip r:embed="rId4">
            <a:alphaModFix/>
          </a:blip>
          <a:stretch>
            <a:fillRect/>
          </a:stretch>
        </p:blipFill>
        <p:spPr>
          <a:xfrm>
            <a:off x="3065925" y="1441338"/>
            <a:ext cx="6060142" cy="30729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60" name="Google Shape;360;p50"/>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Color icons is impressive way to show the rate of success. For example, in KSC there is the best rate of success.</a:t>
            </a:r>
            <a:endParaRPr sz="2800">
              <a:solidFill>
                <a:srgbClr val="292929"/>
              </a:solidFill>
              <a:latin typeface="Arial"/>
              <a:ea typeface="Arial"/>
              <a:cs typeface="Arial"/>
              <a:sym typeface="Arial"/>
            </a:endParaRPr>
          </a:p>
          <a:p>
            <a:pPr marL="228600" marR="0" lvl="0" indent="-50800" algn="l" rtl="0">
              <a:lnSpc>
                <a:spcPct val="90000"/>
              </a:lnSpc>
              <a:spcBef>
                <a:spcPts val="1400"/>
              </a:spcBef>
              <a:spcAft>
                <a:spcPts val="0"/>
              </a:spcAft>
              <a:buClr>
                <a:schemeClr val="dk1"/>
              </a:buClr>
              <a:buSzPts val="2800"/>
              <a:buFont typeface="Arial"/>
              <a:buNone/>
            </a:pPr>
            <a:endParaRPr sz="2800">
              <a:solidFill>
                <a:srgbClr val="292929"/>
              </a:solidFill>
              <a:latin typeface="Calibri"/>
              <a:ea typeface="Calibri"/>
              <a:cs typeface="Calibri"/>
              <a:sym typeface="Calibri"/>
            </a:endParaRPr>
          </a:p>
        </p:txBody>
      </p:sp>
      <p:sp>
        <p:nvSpPr>
          <p:cNvPr id="361" name="Google Shape;361;p5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Success of launch</a:t>
            </a:r>
            <a:endParaRPr/>
          </a:p>
        </p:txBody>
      </p:sp>
      <p:pic>
        <p:nvPicPr>
          <p:cNvPr id="362" name="Google Shape;362;p50"/>
          <p:cNvPicPr preferRelativeResize="0"/>
          <p:nvPr/>
        </p:nvPicPr>
        <p:blipFill>
          <a:blip r:embed="rId4">
            <a:alphaModFix/>
          </a:blip>
          <a:stretch>
            <a:fillRect/>
          </a:stretch>
        </p:blipFill>
        <p:spPr>
          <a:xfrm>
            <a:off x="1185850" y="3444288"/>
            <a:ext cx="9820275" cy="2581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68" name="Google Shape;368;p51"/>
          <p:cNvSpPr txBox="1">
            <a:spLocks noGrp="1"/>
          </p:cNvSpPr>
          <p:nvPr>
            <p:ph type="body" idx="1"/>
          </p:nvPr>
        </p:nvSpPr>
        <p:spPr>
          <a:xfrm>
            <a:off x="770010" y="1690688"/>
            <a:ext cx="8597827" cy="431482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This map shows the distance from points of interest. In this case the distance from railway, coast or port may be importance.</a:t>
            </a:r>
            <a:endParaRPr sz="28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p:txBody>
      </p:sp>
      <p:sp>
        <p:nvSpPr>
          <p:cNvPr id="369" name="Google Shape;369;p5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Distance</a:t>
            </a:r>
            <a:endParaRPr sz="4000">
              <a:solidFill>
                <a:srgbClr val="0B49CB"/>
              </a:solidFill>
            </a:endParaRPr>
          </a:p>
        </p:txBody>
      </p:sp>
      <p:pic>
        <p:nvPicPr>
          <p:cNvPr id="370" name="Google Shape;370;p51"/>
          <p:cNvPicPr preferRelativeResize="0"/>
          <p:nvPr/>
        </p:nvPicPr>
        <p:blipFill>
          <a:blip r:embed="rId4">
            <a:alphaModFix/>
          </a:blip>
          <a:stretch>
            <a:fillRect/>
          </a:stretch>
        </p:blipFill>
        <p:spPr>
          <a:xfrm>
            <a:off x="2843213" y="2493363"/>
            <a:ext cx="6505575" cy="3933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5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18"/>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43750" y="1525750"/>
            <a:ext cx="10414500" cy="4901400"/>
          </a:xfrm>
          <a:prstGeom prst="rect">
            <a:avLst/>
          </a:prstGeom>
          <a:noFill/>
          <a:ln>
            <a:noFill/>
          </a:ln>
        </p:spPr>
        <p:txBody>
          <a:bodyPr spcFirstLastPara="1" wrap="square" lIns="91425" tIns="45700" rIns="91425" bIns="45700" anchor="t" anchorCtr="0">
            <a:normAutofit fontScale="77500" lnSpcReduction="20000"/>
          </a:bodyPr>
          <a:lstStyle/>
          <a:p>
            <a:r>
              <a:rPr lang="en-US" sz="3200" dirty="0"/>
              <a:t>The space industry is evolving rapidly, with SpaceX leading the way in reducing launch costs through reusable rocket technology. As a new competitor, </a:t>
            </a:r>
            <a:r>
              <a:rPr lang="en-US" sz="3200" dirty="0" err="1"/>
              <a:t>SpaceY</a:t>
            </a:r>
            <a:r>
              <a:rPr lang="en-US" sz="3200" dirty="0"/>
              <a:t> aims to optimize its rocket landings using data science. This project applies machine learning and predictive analytics to analyze past launches, identify key success factors, and develop models to improve booster recovery rates.</a:t>
            </a:r>
          </a:p>
          <a:p>
            <a:endParaRPr lang="en-US" sz="3200" dirty="0"/>
          </a:p>
          <a:p>
            <a:r>
              <a:rPr lang="en-US" sz="3200" b="1" dirty="0"/>
              <a:t>Business Problem</a:t>
            </a:r>
          </a:p>
          <a:p>
            <a:endParaRPr lang="en-US" sz="3200" b="1" dirty="0"/>
          </a:p>
          <a:p>
            <a:r>
              <a:rPr lang="en-US" sz="3200" dirty="0"/>
              <a:t>Rocket reusability is key to lowering launch costs. While SpaceX has cut costs from $150M to $62M per launch, not all boosters are recoverable due to payload weight, orbit type, and landing conditions. To compete, </a:t>
            </a:r>
            <a:r>
              <a:rPr lang="en-US" sz="3200" dirty="0" err="1"/>
              <a:t>SpaceY</a:t>
            </a:r>
            <a:r>
              <a:rPr lang="en-US" sz="3200" dirty="0"/>
              <a:t> must predict booster landings accurately. This project develops a predictive model to enhance cost efficiency and mission success, positioning </a:t>
            </a:r>
            <a:r>
              <a:rPr lang="en-US" sz="3200" dirty="0" err="1"/>
              <a:t>SpaceY</a:t>
            </a:r>
            <a:r>
              <a:rPr lang="en-US" sz="3200" dirty="0"/>
              <a:t> as a strong industry contender.</a:t>
            </a:r>
          </a:p>
          <a:p>
            <a:pPr marR="0" lvl="0" algn="l" rtl="0">
              <a:lnSpc>
                <a:spcPct val="90000"/>
              </a:lnSpc>
              <a:spcBef>
                <a:spcPts val="0"/>
              </a:spcBef>
              <a:spcAft>
                <a:spcPts val="0"/>
              </a:spcAft>
              <a:buClr>
                <a:srgbClr val="292929"/>
              </a:buClr>
              <a:buSzPts val="2200"/>
            </a:pPr>
            <a:endParaRPr sz="2200" dirty="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81" name="Google Shape;381;p53"/>
          <p:cNvSpPr txBox="1">
            <a:spLocks noGrp="1"/>
          </p:cNvSpPr>
          <p:nvPr>
            <p:ph type="body" idx="1"/>
          </p:nvPr>
        </p:nvSpPr>
        <p:spPr>
          <a:xfrm>
            <a:off x="770010" y="1825625"/>
            <a:ext cx="9745589"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We can see that CCAFS SLC-40 had the most successful launches from all the sites.</a:t>
            </a:r>
            <a:endParaRPr sz="2800">
              <a:solidFill>
                <a:srgbClr val="292929"/>
              </a:solidFill>
              <a:latin typeface="Arial"/>
              <a:ea typeface="Arial"/>
              <a:cs typeface="Arial"/>
              <a:sym typeface="Arial"/>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p:txBody>
      </p:sp>
      <p:sp>
        <p:nvSpPr>
          <p:cNvPr id="382" name="Google Shape;382;p5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The most successful launch site</a:t>
            </a:r>
            <a:endParaRPr/>
          </a:p>
        </p:txBody>
      </p:sp>
      <p:pic>
        <p:nvPicPr>
          <p:cNvPr id="5" name="Picture 4">
            <a:extLst>
              <a:ext uri="{FF2B5EF4-FFF2-40B4-BE49-F238E27FC236}">
                <a16:creationId xmlns:a16="http://schemas.microsoft.com/office/drawing/2014/main" id="{9C011C29-A943-CAA8-1489-F3745D8D2E09}"/>
              </a:ext>
            </a:extLst>
          </p:cNvPr>
          <p:cNvPicPr>
            <a:picLocks noChangeAspect="1"/>
          </p:cNvPicPr>
          <p:nvPr/>
        </p:nvPicPr>
        <p:blipFill>
          <a:blip r:embed="rId4"/>
          <a:stretch>
            <a:fillRect/>
          </a:stretch>
        </p:blipFill>
        <p:spPr>
          <a:xfrm>
            <a:off x="2497996" y="2877330"/>
            <a:ext cx="3147795" cy="2609070"/>
          </a:xfrm>
          <a:prstGeom prst="rect">
            <a:avLst/>
          </a:prstGeom>
        </p:spPr>
      </p:pic>
      <p:pic>
        <p:nvPicPr>
          <p:cNvPr id="7" name="Picture 6">
            <a:extLst>
              <a:ext uri="{FF2B5EF4-FFF2-40B4-BE49-F238E27FC236}">
                <a16:creationId xmlns:a16="http://schemas.microsoft.com/office/drawing/2014/main" id="{87832BCA-8F84-4367-3D20-F3633920BF70}"/>
              </a:ext>
            </a:extLst>
          </p:cNvPr>
          <p:cNvPicPr>
            <a:picLocks noChangeAspect="1"/>
          </p:cNvPicPr>
          <p:nvPr/>
        </p:nvPicPr>
        <p:blipFill>
          <a:blip r:embed="rId5"/>
          <a:stretch>
            <a:fillRect/>
          </a:stretch>
        </p:blipFill>
        <p:spPr>
          <a:xfrm>
            <a:off x="5642804" y="2877330"/>
            <a:ext cx="2167346" cy="26090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389" name="Google Shape;389;p5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Payload and Success launch</a:t>
            </a:r>
            <a:endParaRPr/>
          </a:p>
        </p:txBody>
      </p:sp>
      <p:pic>
        <p:nvPicPr>
          <p:cNvPr id="3" name="Picture 2">
            <a:extLst>
              <a:ext uri="{FF2B5EF4-FFF2-40B4-BE49-F238E27FC236}">
                <a16:creationId xmlns:a16="http://schemas.microsoft.com/office/drawing/2014/main" id="{DA7E1DF6-C9A9-C614-869A-FDF24631FC9B}"/>
              </a:ext>
            </a:extLst>
          </p:cNvPr>
          <p:cNvPicPr>
            <a:picLocks noChangeAspect="1"/>
          </p:cNvPicPr>
          <p:nvPr/>
        </p:nvPicPr>
        <p:blipFill>
          <a:blip r:embed="rId4"/>
          <a:stretch>
            <a:fillRect/>
          </a:stretch>
        </p:blipFill>
        <p:spPr>
          <a:xfrm>
            <a:off x="770011" y="1467571"/>
            <a:ext cx="10588683" cy="3230264"/>
          </a:xfrm>
          <a:prstGeom prst="rect">
            <a:avLst/>
          </a:prstGeom>
        </p:spPr>
      </p:pic>
      <p:sp>
        <p:nvSpPr>
          <p:cNvPr id="4" name="TextBox 3">
            <a:extLst>
              <a:ext uri="{FF2B5EF4-FFF2-40B4-BE49-F238E27FC236}">
                <a16:creationId xmlns:a16="http://schemas.microsoft.com/office/drawing/2014/main" id="{8A7C5E2C-9116-C124-ECA9-062E95883DF5}"/>
              </a:ext>
            </a:extLst>
          </p:cNvPr>
          <p:cNvSpPr txBox="1"/>
          <p:nvPr/>
        </p:nvSpPr>
        <p:spPr>
          <a:xfrm>
            <a:off x="770011" y="4924338"/>
            <a:ext cx="10337013" cy="954107"/>
          </a:xfrm>
          <a:prstGeom prst="rect">
            <a:avLst/>
          </a:prstGeom>
          <a:noFill/>
        </p:spPr>
        <p:txBody>
          <a:bodyPr wrap="square" rtlCol="0">
            <a:spAutoFit/>
          </a:bodyPr>
          <a:lstStyle/>
          <a:p>
            <a:r>
              <a:rPr lang="en-US" dirty="0"/>
              <a:t>• The payload range that has the highest success launches is between 2,000 to 4,000 kg, which can be seen  by the most number of plots in that range, followed by the payload range of 4,000 to 6,000 kg, with the  second most number of plots.</a:t>
            </a:r>
          </a:p>
          <a:p>
            <a:r>
              <a:rPr lang="en-US" dirty="0"/>
              <a:t>• Booster version FT (green spots) has the highest success launches, followed by B4 (purple spots) with the  second highest success launches, among all booster versions.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55"/>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sp>
        <p:nvSpPr>
          <p:cNvPr id="401" name="Google Shape;401;p56"/>
          <p:cNvSpPr txBox="1">
            <a:spLocks noGrp="1"/>
          </p:cNvSpPr>
          <p:nvPr>
            <p:ph type="body" idx="1"/>
          </p:nvPr>
        </p:nvSpPr>
        <p:spPr>
          <a:xfrm>
            <a:off x="770010" y="2082114"/>
            <a:ext cx="5325989" cy="3811588"/>
          </a:xfrm>
          <a:prstGeom prst="rect">
            <a:avLst/>
          </a:prstGeom>
          <a:noFill/>
          <a:ln>
            <a:noFill/>
          </a:ln>
        </p:spPr>
        <p:txBody>
          <a:bodyPr spcFirstLastPara="1" wrap="square" lIns="91425" tIns="45700" rIns="91425" bIns="45700" anchor="t" anchorCtr="0">
            <a:normAutofit fontScale="92500" lnSpcReduction="10000"/>
          </a:bodyPr>
          <a:lstStyle/>
          <a:p>
            <a:pPr marL="228600" marR="0" lvl="0" indent="-228600" algn="l" rtl="0">
              <a:lnSpc>
                <a:spcPct val="100000"/>
              </a:lnSpc>
              <a:spcBef>
                <a:spcPts val="1400"/>
              </a:spcBef>
              <a:spcAft>
                <a:spcPts val="0"/>
              </a:spcAft>
              <a:buClr>
                <a:srgbClr val="292929"/>
              </a:buClr>
              <a:buSzPts val="2200"/>
              <a:buFont typeface="Arial"/>
              <a:buChar char="•"/>
            </a:pPr>
            <a:r>
              <a:rPr lang="en-US" sz="3200" dirty="0"/>
              <a:t>Model accuracy on test data was evaluated, revealing that LR, SVM, and KNN performed best, each achieving 83.33% accuracy, whereas the Decision Tree had a lower accuracy of 66.67%.</a:t>
            </a:r>
            <a:endParaRPr dirty="0"/>
          </a:p>
        </p:txBody>
      </p:sp>
      <p:sp>
        <p:nvSpPr>
          <p:cNvPr id="402" name="Google Shape;402;p5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3" name="Picture 2">
            <a:extLst>
              <a:ext uri="{FF2B5EF4-FFF2-40B4-BE49-F238E27FC236}">
                <a16:creationId xmlns:a16="http://schemas.microsoft.com/office/drawing/2014/main" id="{5A0776D9-23CF-9AAA-BBC6-4B63F6A65A7C}"/>
              </a:ext>
            </a:extLst>
          </p:cNvPr>
          <p:cNvPicPr>
            <a:picLocks noChangeAspect="1"/>
          </p:cNvPicPr>
          <p:nvPr/>
        </p:nvPicPr>
        <p:blipFill>
          <a:blip r:embed="rId4"/>
          <a:stretch>
            <a:fillRect/>
          </a:stretch>
        </p:blipFill>
        <p:spPr>
          <a:xfrm>
            <a:off x="6795296" y="1912690"/>
            <a:ext cx="4043279" cy="15163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
        <p:nvSpPr>
          <p:cNvPr id="409" name="Google Shape;409;p5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0" name="Google Shape;410;p57"/>
          <p:cNvPicPr preferRelativeResize="0"/>
          <p:nvPr/>
        </p:nvPicPr>
        <p:blipFill>
          <a:blip r:embed="rId4">
            <a:alphaModFix/>
          </a:blip>
          <a:stretch>
            <a:fillRect/>
          </a:stretch>
        </p:blipFill>
        <p:spPr>
          <a:xfrm>
            <a:off x="3461157" y="1609475"/>
            <a:ext cx="5269681" cy="4101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
        <p:nvSpPr>
          <p:cNvPr id="416" name="Google Shape;416;p58"/>
          <p:cNvSpPr txBox="1">
            <a:spLocks noGrp="1"/>
          </p:cNvSpPr>
          <p:nvPr>
            <p:ph type="body" idx="1"/>
          </p:nvPr>
        </p:nvSpPr>
        <p:spPr>
          <a:xfrm>
            <a:off x="770011" y="1875054"/>
            <a:ext cx="5903913"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rPr>
              <a:t>Orbits ES-L1,GEO,HEO,SSO has highest Success rates.</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Success rates for spaceX launches has been increasing relatively with time and it looks like soon they will reach the required target</a:t>
            </a:r>
            <a:endParaRPr sz="2200">
              <a:solidFill>
                <a:srgbClr val="292929"/>
              </a:solidFill>
            </a:endParaRPr>
          </a:p>
          <a:p>
            <a:pPr marL="228600" marR="0" lvl="0" indent="-228600" algn="l" rtl="0">
              <a:lnSpc>
                <a:spcPct val="100000"/>
              </a:lnSpc>
              <a:spcBef>
                <a:spcPts val="1400"/>
              </a:spcBef>
              <a:spcAft>
                <a:spcPts val="0"/>
              </a:spcAft>
              <a:buClr>
                <a:srgbClr val="292929"/>
              </a:buClr>
              <a:buSzPts val="2200"/>
              <a:buChar char="•"/>
            </a:pPr>
            <a:r>
              <a:rPr lang="en-US" sz="2200">
                <a:solidFill>
                  <a:srgbClr val="292929"/>
                </a:solidFill>
              </a:rPr>
              <a:t>Decision Tree Classifier Algorithm is the best for Machine Learning Model for provided dataset</a:t>
            </a:r>
            <a:endParaRPr sz="2200">
              <a:solidFill>
                <a:srgbClr val="292929"/>
              </a:solidFill>
            </a:endParaRPr>
          </a:p>
        </p:txBody>
      </p:sp>
      <p:sp>
        <p:nvSpPr>
          <p:cNvPr id="417" name="Google Shape;417;p5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Google Shape;423;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424" name="Google Shape;424;p59"/>
          <p:cNvSpPr txBox="1">
            <a:spLocks noGrp="1"/>
          </p:cNvSpPr>
          <p:nvPr>
            <p:ph type="body" idx="1"/>
          </p:nvPr>
        </p:nvSpPr>
        <p:spPr>
          <a:xfrm>
            <a:off x="770011" y="1859522"/>
            <a:ext cx="10515600"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dirty="0">
                <a:solidFill>
                  <a:srgbClr val="292929"/>
                </a:solidFill>
                <a:latin typeface="Arial"/>
                <a:ea typeface="Arial"/>
                <a:cs typeface="Arial"/>
                <a:sym typeface="Arial"/>
              </a:rPr>
              <a:t>GitHub link to all the codes, queries and images used. </a:t>
            </a:r>
            <a:r>
              <a:rPr lang="en-US" sz="2200" dirty="0">
                <a:solidFill>
                  <a:srgbClr val="292929"/>
                </a:solidFill>
                <a:latin typeface="Arial"/>
                <a:ea typeface="Arial"/>
                <a:cs typeface="Arial"/>
                <a:sym typeface="Arial"/>
                <a:hlinkClick r:id="rId4"/>
              </a:rPr>
              <a:t>Click here</a:t>
            </a:r>
            <a:endParaRPr dirty="0"/>
          </a:p>
        </p:txBody>
      </p:sp>
      <p:sp>
        <p:nvSpPr>
          <p:cNvPr id="425" name="Google Shape;425;p5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9"/>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9"/>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2" name="Google Shape;122;p20"/>
          <p:cNvSpPr txBox="1"/>
          <p:nvPr/>
        </p:nvSpPr>
        <p:spPr>
          <a:xfrm>
            <a:off x="770011" y="1580808"/>
            <a:ext cx="10104900" cy="52119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Data collection methodology:</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b="0" i="0" u="none" strike="noStrike" cap="none">
                <a:solidFill>
                  <a:srgbClr val="757070"/>
                </a:solidFill>
                <a:latin typeface="Arial"/>
                <a:ea typeface="Arial"/>
                <a:cs typeface="Arial"/>
                <a:sym typeface="Arial"/>
              </a:rPr>
              <a:t>D</a:t>
            </a:r>
            <a:r>
              <a:rPr lang="en-US" sz="6000">
                <a:solidFill>
                  <a:srgbClr val="757070"/>
                </a:solidFill>
              </a:rPr>
              <a:t>ata was collected using web scraping.</a:t>
            </a:r>
            <a:endParaRPr sz="500"/>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data wrangling</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a:solidFill>
                  <a:srgbClr val="757070"/>
                </a:solidFill>
              </a:rPr>
              <a:t>Exploratory Data Analysis to find some patterns in the data and determine what would be the label for training supervised models.</a:t>
            </a:r>
            <a:endParaRPr sz="500"/>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exploratory data analysis (EDA) using visualization and SQL</a:t>
            </a:r>
            <a:endParaRPr sz="7200">
              <a:solidFill>
                <a:srgbClr val="292929"/>
              </a:solidFill>
              <a:latin typeface="Arial"/>
              <a:ea typeface="Arial"/>
              <a:cs typeface="Arial"/>
              <a:sym typeface="Arial"/>
            </a:endParaRPr>
          </a:p>
          <a:p>
            <a:pPr marL="914400" lvl="1" indent="-323850" algn="l" rtl="0">
              <a:lnSpc>
                <a:spcPct val="120000"/>
              </a:lnSpc>
              <a:spcBef>
                <a:spcPts val="1400"/>
              </a:spcBef>
              <a:spcAft>
                <a:spcPts val="0"/>
              </a:spcAft>
              <a:buClr>
                <a:srgbClr val="757070"/>
              </a:buClr>
              <a:buSzPct val="100000"/>
              <a:buChar char="•"/>
            </a:pPr>
            <a:r>
              <a:rPr lang="en-US" sz="6000">
                <a:solidFill>
                  <a:srgbClr val="757070"/>
                </a:solidFill>
              </a:rPr>
              <a:t>Exploratory Data Analysis using python library (Matplotlib, Seaborn) and using SQL , Feature Engineering </a:t>
            </a:r>
            <a:endParaRPr sz="7200">
              <a:solidFill>
                <a:srgbClr val="292929"/>
              </a:solidFill>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interactive visual analytics using Folium and Plotly Dash</a:t>
            </a:r>
            <a:endParaRPr sz="7200">
              <a:solidFill>
                <a:srgbClr val="292929"/>
              </a:solidFill>
              <a:latin typeface="Arial"/>
              <a:ea typeface="Arial"/>
              <a:cs typeface="Arial"/>
              <a:sym typeface="Arial"/>
            </a:endParaRPr>
          </a:p>
          <a:p>
            <a:pPr marL="914400" lvl="1" indent="-323850" algn="l" rtl="0">
              <a:lnSpc>
                <a:spcPct val="120000"/>
              </a:lnSpc>
              <a:spcBef>
                <a:spcPts val="1400"/>
              </a:spcBef>
              <a:spcAft>
                <a:spcPts val="0"/>
              </a:spcAft>
              <a:buClr>
                <a:srgbClr val="757070"/>
              </a:buClr>
              <a:buSzPct val="100000"/>
              <a:buChar char="•"/>
            </a:pPr>
            <a:r>
              <a:rPr lang="en-US" sz="6000">
                <a:solidFill>
                  <a:srgbClr val="757070"/>
                </a:solidFill>
              </a:rPr>
              <a:t>Use Folium to view previously observed correlations</a:t>
            </a:r>
            <a:endParaRPr sz="7200">
              <a:solidFill>
                <a:srgbClr val="292929"/>
              </a:solidFill>
            </a:endParaRPr>
          </a:p>
          <a:p>
            <a:pPr marL="228600" marR="0" lvl="0" indent="-203200" algn="l" rtl="0">
              <a:lnSpc>
                <a:spcPct val="120000"/>
              </a:lnSpc>
              <a:spcBef>
                <a:spcPts val="1400"/>
              </a:spcBef>
              <a:spcAft>
                <a:spcPts val="0"/>
              </a:spcAft>
              <a:buClr>
                <a:srgbClr val="292929"/>
              </a:buClr>
              <a:buSzPct val="100000"/>
              <a:buFont typeface="Arial"/>
              <a:buChar char="•"/>
            </a:pPr>
            <a:r>
              <a:rPr lang="en-US" sz="7200">
                <a:solidFill>
                  <a:srgbClr val="292929"/>
                </a:solidFill>
                <a:latin typeface="Arial"/>
                <a:ea typeface="Arial"/>
                <a:cs typeface="Arial"/>
                <a:sym typeface="Arial"/>
              </a:rPr>
              <a:t>Perform predictive analysis using classification models</a:t>
            </a:r>
            <a:endParaRPr sz="500"/>
          </a:p>
          <a:p>
            <a:pPr marL="685800" marR="0" lvl="1" indent="-203200" algn="l" rtl="0">
              <a:lnSpc>
                <a:spcPct val="120000"/>
              </a:lnSpc>
              <a:spcBef>
                <a:spcPts val="1400"/>
              </a:spcBef>
              <a:spcAft>
                <a:spcPts val="0"/>
              </a:spcAft>
              <a:buClr>
                <a:srgbClr val="757070"/>
              </a:buClr>
              <a:buSzPct val="100000"/>
              <a:buFont typeface="Arial"/>
              <a:buChar char="•"/>
            </a:pPr>
            <a:r>
              <a:rPr lang="en-US" sz="6000">
                <a:solidFill>
                  <a:srgbClr val="757070"/>
                </a:solidFill>
              </a:rPr>
              <a:t> Create a machine learning pipeline to predict if the first stage will land given the data from the preceding observations</a:t>
            </a:r>
            <a:endParaRPr sz="500"/>
          </a:p>
          <a:p>
            <a:pPr marL="228600" marR="0" lvl="0" indent="-88900" algn="l" rtl="0">
              <a:lnSpc>
                <a:spcPct val="120000"/>
              </a:lnSpc>
              <a:spcBef>
                <a:spcPts val="1400"/>
              </a:spcBef>
              <a:spcAft>
                <a:spcPts val="0"/>
              </a:spcAft>
              <a:buClr>
                <a:srgbClr val="0070C0"/>
              </a:buClr>
              <a:buSzPct val="100000"/>
              <a:buFont typeface="Arial"/>
              <a:buNone/>
            </a:pPr>
            <a:endParaRPr sz="88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pic>
        <p:nvPicPr>
          <p:cNvPr id="130" name="Google Shape;130;p21"/>
          <p:cNvPicPr preferRelativeResize="0"/>
          <p:nvPr/>
        </p:nvPicPr>
        <p:blipFill>
          <a:blip r:embed="rId4">
            <a:alphaModFix/>
          </a:blip>
          <a:stretch>
            <a:fillRect/>
          </a:stretch>
        </p:blipFill>
        <p:spPr>
          <a:xfrm>
            <a:off x="1066800" y="1443475"/>
            <a:ext cx="9958576" cy="5257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6" name="Google Shape;136;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7" name="Google Shape;137;p22"/>
          <p:cNvSpPr/>
          <p:nvPr/>
        </p:nvSpPr>
        <p:spPr>
          <a:xfrm>
            <a:off x="770000" y="1572950"/>
            <a:ext cx="2139900" cy="1384200"/>
          </a:xfrm>
          <a:prstGeom prst="roundRect">
            <a:avLst>
              <a:gd name="adj" fmla="val 16667"/>
            </a:avLst>
          </a:prstGeom>
          <a:solidFill>
            <a:srgbClr val="3C78D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600" b="1">
                <a:solidFill>
                  <a:schemeClr val="lt1"/>
                </a:solidFill>
              </a:rPr>
              <a:t>Request rocket launch data from SpaceX API using URL</a:t>
            </a:r>
            <a:r>
              <a:rPr lang="en-US">
                <a:solidFill>
                  <a:schemeClr val="lt1"/>
                </a:solidFill>
              </a:rPr>
              <a:t>	</a:t>
            </a:r>
            <a:endParaRPr>
              <a:solidFill>
                <a:schemeClr val="lt1"/>
              </a:solidFill>
            </a:endParaRPr>
          </a:p>
        </p:txBody>
      </p:sp>
      <p:sp>
        <p:nvSpPr>
          <p:cNvPr id="138" name="Google Shape;138;p22"/>
          <p:cNvSpPr/>
          <p:nvPr/>
        </p:nvSpPr>
        <p:spPr>
          <a:xfrm>
            <a:off x="353875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lt1"/>
                </a:solidFill>
              </a:rPr>
              <a:t>Decode the response content as a Json using and convert it into a pandas dataframe</a:t>
            </a:r>
            <a:endParaRPr sz="1500" b="1">
              <a:solidFill>
                <a:schemeClr val="lt1"/>
              </a:solidFill>
            </a:endParaRPr>
          </a:p>
        </p:txBody>
      </p:sp>
      <p:sp>
        <p:nvSpPr>
          <p:cNvPr id="139" name="Google Shape;139;p22"/>
          <p:cNvSpPr/>
          <p:nvPr/>
        </p:nvSpPr>
        <p:spPr>
          <a:xfrm>
            <a:off x="630750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lt1"/>
                </a:solidFill>
              </a:rPr>
              <a:t>Fixed information in correct columns (using previously defined functions)</a:t>
            </a:r>
            <a:endParaRPr sz="1600" b="1">
              <a:solidFill>
                <a:schemeClr val="lt1"/>
              </a:solidFill>
            </a:endParaRPr>
          </a:p>
        </p:txBody>
      </p:sp>
      <p:sp>
        <p:nvSpPr>
          <p:cNvPr id="140" name="Google Shape;140;p22"/>
          <p:cNvSpPr/>
          <p:nvPr/>
        </p:nvSpPr>
        <p:spPr>
          <a:xfrm>
            <a:off x="9076250" y="1572950"/>
            <a:ext cx="2139900" cy="13842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solidFill>
                  <a:schemeClr val="lt1"/>
                </a:solidFill>
              </a:rPr>
              <a:t>Construct dataset using the data we have obtained</a:t>
            </a:r>
            <a:endParaRPr sz="1600" b="1">
              <a:solidFill>
                <a:schemeClr val="lt1"/>
              </a:solidFill>
            </a:endParaRPr>
          </a:p>
        </p:txBody>
      </p:sp>
      <p:sp>
        <p:nvSpPr>
          <p:cNvPr id="141" name="Google Shape;141;p22"/>
          <p:cNvSpPr/>
          <p:nvPr/>
        </p:nvSpPr>
        <p:spPr>
          <a:xfrm>
            <a:off x="2972775" y="2099900"/>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8510275" y="2036975"/>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5741525" y="2036975"/>
            <a:ext cx="503100" cy="3303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txBox="1"/>
          <p:nvPr/>
        </p:nvSpPr>
        <p:spPr>
          <a:xfrm>
            <a:off x="845500" y="4943286"/>
            <a:ext cx="11143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 </a:t>
            </a:r>
            <a:r>
              <a:rPr lang="en-US" sz="2000" b="1" dirty="0">
                <a:hlinkClick r:id="rId4"/>
              </a:rPr>
              <a:t>Data Collection</a:t>
            </a:r>
            <a:endParaRPr lang="en-US" sz="2000" b="1" u="sng" dirty="0">
              <a:solidFill>
                <a:schemeClr val="hlin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0" name="Google Shape;150;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1C7DDB"/>
              </a:solidFill>
              <a:latin typeface="Arial"/>
              <a:ea typeface="Arial"/>
              <a:cs typeface="Arial"/>
              <a:sym typeface="Arial"/>
            </a:endParaRPr>
          </a:p>
        </p:txBody>
      </p:sp>
      <p:sp>
        <p:nvSpPr>
          <p:cNvPr id="151" name="Google Shape;151;p23"/>
          <p:cNvSpPr txBox="1"/>
          <p:nvPr/>
        </p:nvSpPr>
        <p:spPr>
          <a:xfrm>
            <a:off x="922411" y="6910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2" name="Google Shape;152;p23"/>
          <p:cNvSpPr/>
          <p:nvPr/>
        </p:nvSpPr>
        <p:spPr>
          <a:xfrm>
            <a:off x="9224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Request the Falcon9 Launch Wiki page from its URL</a:t>
            </a:r>
            <a:endParaRPr sz="1700" b="1">
              <a:solidFill>
                <a:schemeClr val="lt1"/>
              </a:solidFill>
            </a:endParaRPr>
          </a:p>
        </p:txBody>
      </p:sp>
      <p:sp>
        <p:nvSpPr>
          <p:cNvPr id="153" name="Google Shape;153;p23"/>
          <p:cNvSpPr/>
          <p:nvPr/>
        </p:nvSpPr>
        <p:spPr>
          <a:xfrm>
            <a:off x="46562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Extract all column/variable names from the HTML table header</a:t>
            </a:r>
            <a:endParaRPr sz="1700" b="1">
              <a:solidFill>
                <a:schemeClr val="lt1"/>
              </a:solidFill>
            </a:endParaRPr>
          </a:p>
        </p:txBody>
      </p:sp>
      <p:sp>
        <p:nvSpPr>
          <p:cNvPr id="154" name="Google Shape;154;p23"/>
          <p:cNvSpPr/>
          <p:nvPr/>
        </p:nvSpPr>
        <p:spPr>
          <a:xfrm>
            <a:off x="8390000" y="2123475"/>
            <a:ext cx="2743200" cy="18090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b="1">
                <a:solidFill>
                  <a:schemeClr val="lt1"/>
                </a:solidFill>
              </a:rPr>
              <a:t>Create a data frame by parsing the launch HTML tables</a:t>
            </a:r>
            <a:endParaRPr sz="1700" b="1">
              <a:solidFill>
                <a:schemeClr val="lt1"/>
              </a:solidFill>
            </a:endParaRPr>
          </a:p>
        </p:txBody>
      </p:sp>
      <p:sp>
        <p:nvSpPr>
          <p:cNvPr id="155" name="Google Shape;155;p23"/>
          <p:cNvSpPr/>
          <p:nvPr/>
        </p:nvSpPr>
        <p:spPr>
          <a:xfrm>
            <a:off x="3822500" y="2827125"/>
            <a:ext cx="676800" cy="4017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7556300" y="2827125"/>
            <a:ext cx="676800" cy="4017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846200" y="5533161"/>
            <a:ext cx="10363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GITHUB URL : </a:t>
            </a:r>
            <a:r>
              <a:rPr lang="en-US" sz="2000" b="1" dirty="0">
                <a:hlinkClick r:id="rId4"/>
              </a:rPr>
              <a:t>Data Collection</a:t>
            </a:r>
            <a:endParaRPr lang="en-US" sz="2000" b="1" u="sng" dirty="0">
              <a:solidFill>
                <a:schemeClr val="hlink"/>
              </a:solidFill>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1693</Words>
  <Application>Microsoft Office PowerPoint</Application>
  <PresentationFormat>Widescreen</PresentationFormat>
  <Paragraphs>217</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IBM Plex Mono SemiBold</vt:lpstr>
      <vt:lpstr>Arial</vt:lpstr>
      <vt:lpstr>IBM Plex Mono</vt:lpstr>
      <vt:lpstr>Calibri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Viz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Josiah Bakasa</dc:creator>
  <cp:lastModifiedBy>Josiah Bakasa</cp:lastModifiedBy>
  <cp:revision>1</cp:revision>
  <dcterms:modified xsi:type="dcterms:W3CDTF">2025-02-17T23:11:43Z</dcterms:modified>
</cp:coreProperties>
</file>